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486" r:id="rId3"/>
    <p:sldId id="267" r:id="rId4"/>
    <p:sldId id="1555" r:id="rId5"/>
    <p:sldId id="1556" r:id="rId6"/>
    <p:sldId id="1588" r:id="rId7"/>
    <p:sldId id="1557" r:id="rId8"/>
    <p:sldId id="1558" r:id="rId9"/>
    <p:sldId id="1559" r:id="rId10"/>
    <p:sldId id="1560" r:id="rId11"/>
    <p:sldId id="1561" r:id="rId12"/>
    <p:sldId id="1563" r:id="rId13"/>
    <p:sldId id="1564" r:id="rId14"/>
    <p:sldId id="1565" r:id="rId15"/>
    <p:sldId id="1566" r:id="rId16"/>
    <p:sldId id="703" r:id="rId17"/>
    <p:sldId id="705" r:id="rId18"/>
    <p:sldId id="763" r:id="rId19"/>
    <p:sldId id="1589" r:id="rId20"/>
    <p:sldId id="764" r:id="rId21"/>
    <p:sldId id="1590" r:id="rId22"/>
    <p:sldId id="1591" r:id="rId23"/>
    <p:sldId id="702" r:id="rId24"/>
    <p:sldId id="1592" r:id="rId25"/>
    <p:sldId id="707" r:id="rId26"/>
    <p:sldId id="1593" r:id="rId27"/>
    <p:sldId id="1594" r:id="rId28"/>
    <p:sldId id="1595" r:id="rId29"/>
    <p:sldId id="1596" r:id="rId30"/>
    <p:sldId id="1597" r:id="rId31"/>
    <p:sldId id="1598" r:id="rId32"/>
    <p:sldId id="1599" r:id="rId33"/>
    <p:sldId id="1600" r:id="rId34"/>
    <p:sldId id="1601" r:id="rId35"/>
    <p:sldId id="1602" r:id="rId36"/>
    <p:sldId id="1603" r:id="rId37"/>
    <p:sldId id="1604" r:id="rId38"/>
    <p:sldId id="1605" r:id="rId39"/>
    <p:sldId id="760" r:id="rId40"/>
    <p:sldId id="1606" r:id="rId41"/>
    <p:sldId id="758" r:id="rId42"/>
    <p:sldId id="1607" r:id="rId43"/>
    <p:sldId id="1611" r:id="rId44"/>
    <p:sldId id="258" r:id="rId45"/>
    <p:sldId id="279" r:id="rId46"/>
    <p:sldId id="714" r:id="rId47"/>
    <p:sldId id="715" r:id="rId48"/>
    <p:sldId id="716" r:id="rId49"/>
    <p:sldId id="717" r:id="rId50"/>
    <p:sldId id="718" r:id="rId51"/>
    <p:sldId id="719" r:id="rId52"/>
    <p:sldId id="720" r:id="rId53"/>
    <p:sldId id="721" r:id="rId54"/>
    <p:sldId id="722" r:id="rId55"/>
    <p:sldId id="723" r:id="rId56"/>
    <p:sldId id="724" r:id="rId57"/>
    <p:sldId id="725" r:id="rId58"/>
    <p:sldId id="726" r:id="rId59"/>
    <p:sldId id="727" r:id="rId60"/>
    <p:sldId id="731" r:id="rId61"/>
    <p:sldId id="728" r:id="rId62"/>
    <p:sldId id="729" r:id="rId63"/>
    <p:sldId id="730" r:id="rId64"/>
    <p:sldId id="732" r:id="rId65"/>
    <p:sldId id="748" r:id="rId66"/>
    <p:sldId id="6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E28"/>
    <a:srgbClr val="0D0EFF"/>
    <a:srgbClr val="FF9794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87150"/>
  </p:normalViewPr>
  <p:slideViewPr>
    <p:cSldViewPr snapToGrid="0" snapToObjects="1" showGuides="1">
      <p:cViewPr varScale="1">
        <p:scale>
          <a:sx n="109" d="100"/>
          <a:sy n="109" d="100"/>
        </p:scale>
        <p:origin x="24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D4071-7ABC-4C96-81E7-451998778B79}" type="doc">
      <dgm:prSet loTypeId="urn:microsoft.com/office/officeart/2005/8/layout/radia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7EB190-5801-4572-9636-EADE266F44AC}">
      <dgm:prSet phldrT="[Text]" custT="1"/>
      <dgm:spPr/>
      <dgm:t>
        <a:bodyPr/>
        <a:lstStyle/>
        <a:p>
          <a:r>
            <a:rPr lang="en-US" altLang="zh-CN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3D Printing</a:t>
          </a:r>
          <a:endParaRPr lang="zh-CN" altLang="en-US" sz="28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79E66C-70E0-4D0F-A8C1-82FCA4740407}" type="parTrans" cxnId="{48EAF55D-C8C3-408C-948D-6AD7D5B1CB83}">
      <dgm:prSet/>
      <dgm:spPr/>
      <dgm:t>
        <a:bodyPr/>
        <a:lstStyle/>
        <a:p>
          <a:endParaRPr lang="zh-CN" altLang="en-US"/>
        </a:p>
      </dgm:t>
    </dgm:pt>
    <dgm:pt modelId="{75DDC364-ABA4-4117-8BAA-EDB53EF7E413}" type="sibTrans" cxnId="{48EAF55D-C8C3-408C-948D-6AD7D5B1CB83}">
      <dgm:prSet/>
      <dgm:spPr/>
      <dgm:t>
        <a:bodyPr/>
        <a:lstStyle/>
        <a:p>
          <a:endParaRPr lang="zh-CN" altLang="en-US"/>
        </a:p>
      </dgm:t>
    </dgm:pt>
    <dgm:pt modelId="{14B67AE8-61B5-46D2-AF33-7EA474F4FB55}">
      <dgm:prSet phldrT="[Text]" custT="1"/>
      <dgm:spPr/>
      <dgm:t>
        <a:bodyPr/>
        <a:lstStyle/>
        <a:p>
          <a:endParaRPr lang="zh-CN" altLang="en-US" sz="16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D81D2D-3CB0-4877-8183-F9ABE4AC547C}" type="parTrans" cxnId="{4698C53E-B0E6-452D-9F06-412034E10B75}">
      <dgm:prSet/>
      <dgm:spPr/>
      <dgm:t>
        <a:bodyPr/>
        <a:lstStyle/>
        <a:p>
          <a:endParaRPr lang="zh-CN" altLang="en-US"/>
        </a:p>
      </dgm:t>
    </dgm:pt>
    <dgm:pt modelId="{B6CA7B2B-00A3-481E-8858-3DE0170786C5}" type="sibTrans" cxnId="{4698C53E-B0E6-452D-9F06-412034E10B75}">
      <dgm:prSet/>
      <dgm:spPr/>
      <dgm:t>
        <a:bodyPr/>
        <a:lstStyle/>
        <a:p>
          <a:endParaRPr lang="zh-CN" altLang="en-US"/>
        </a:p>
      </dgm:t>
    </dgm:pt>
    <dgm:pt modelId="{D569484C-EF28-4F03-A8BD-E3D6B3C236AE}">
      <dgm:prSet phldrT="[Text]" custT="1"/>
      <dgm:spPr/>
      <dgm:t>
        <a:bodyPr/>
        <a:lstStyle/>
        <a:p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CCC89B-DCF2-459A-9A65-AE0CC8D1ABB5}" type="parTrans" cxnId="{0EF84B64-C0CE-433D-937B-06B91FEC610F}">
      <dgm:prSet/>
      <dgm:spPr/>
      <dgm:t>
        <a:bodyPr/>
        <a:lstStyle/>
        <a:p>
          <a:endParaRPr lang="zh-CN" altLang="en-US"/>
        </a:p>
      </dgm:t>
    </dgm:pt>
    <dgm:pt modelId="{09741E4D-0D22-4AE9-82B9-6EC2AD00546A}" type="sibTrans" cxnId="{0EF84B64-C0CE-433D-937B-06B91FEC610F}">
      <dgm:prSet/>
      <dgm:spPr/>
      <dgm:t>
        <a:bodyPr/>
        <a:lstStyle/>
        <a:p>
          <a:endParaRPr lang="zh-CN" altLang="en-US"/>
        </a:p>
      </dgm:t>
    </dgm:pt>
    <dgm:pt modelId="{96F29C14-0F2C-4C3F-B64A-7CA2789BFA35}">
      <dgm:prSet custT="1"/>
      <dgm:spPr/>
      <dgm:t>
        <a:bodyPr/>
        <a:lstStyle/>
        <a:p>
          <a:endParaRPr lang="zh-CN" altLang="en-US" sz="16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0B2744-DC2A-4C84-89D1-84ADDDDFFB58}" type="parTrans" cxnId="{31918709-60BE-45E0-87E8-F8A765512C6C}">
      <dgm:prSet/>
      <dgm:spPr/>
      <dgm:t>
        <a:bodyPr/>
        <a:lstStyle/>
        <a:p>
          <a:endParaRPr lang="zh-CN" altLang="en-US"/>
        </a:p>
      </dgm:t>
    </dgm:pt>
    <dgm:pt modelId="{06FCEA50-CFD0-4EB1-B683-D295022E431B}" type="sibTrans" cxnId="{31918709-60BE-45E0-87E8-F8A765512C6C}">
      <dgm:prSet/>
      <dgm:spPr/>
      <dgm:t>
        <a:bodyPr/>
        <a:lstStyle/>
        <a:p>
          <a:endParaRPr lang="zh-CN" altLang="en-US"/>
        </a:p>
      </dgm:t>
    </dgm:pt>
    <dgm:pt modelId="{23092364-D3B8-4384-A84C-218B74BF418A}">
      <dgm:prSet phldrT="[Text]" custT="1"/>
      <dgm:spPr/>
      <dgm:t>
        <a:bodyPr/>
        <a:lstStyle/>
        <a:p>
          <a:pPr algn="ctr"/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7D416D-6A15-462C-9ED0-8C8E557FA8FC}" type="parTrans" cxnId="{BB8783B1-143F-4F3D-9B6D-4A4F125FED39}">
      <dgm:prSet/>
      <dgm:spPr/>
      <dgm:t>
        <a:bodyPr/>
        <a:lstStyle/>
        <a:p>
          <a:endParaRPr lang="zh-CN" altLang="en-US"/>
        </a:p>
      </dgm:t>
    </dgm:pt>
    <dgm:pt modelId="{01EAB4B3-D979-4F01-A9A3-D1FF7B92EA89}" type="sibTrans" cxnId="{BB8783B1-143F-4F3D-9B6D-4A4F125FED39}">
      <dgm:prSet/>
      <dgm:spPr/>
      <dgm:t>
        <a:bodyPr/>
        <a:lstStyle/>
        <a:p>
          <a:endParaRPr lang="zh-CN" altLang="en-US"/>
        </a:p>
      </dgm:t>
    </dgm:pt>
    <dgm:pt modelId="{98A1FD6E-F17F-444B-A6C2-E24D2D611D57}">
      <dgm:prSet custT="1"/>
      <dgm:spPr/>
      <dgm:t>
        <a:bodyPr/>
        <a:lstStyle/>
        <a:p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C4611-8D23-47E0-A3DA-116EE8A0DBCA}" type="parTrans" cxnId="{8E88D80A-E175-4CB3-AA60-FDA9E93DF200}">
      <dgm:prSet/>
      <dgm:spPr/>
      <dgm:t>
        <a:bodyPr/>
        <a:lstStyle/>
        <a:p>
          <a:endParaRPr lang="zh-CN" altLang="en-US"/>
        </a:p>
      </dgm:t>
    </dgm:pt>
    <dgm:pt modelId="{B8E9961B-C280-4963-96A4-56218C415F18}" type="sibTrans" cxnId="{8E88D80A-E175-4CB3-AA60-FDA9E93DF200}">
      <dgm:prSet/>
      <dgm:spPr/>
      <dgm:t>
        <a:bodyPr/>
        <a:lstStyle/>
        <a:p>
          <a:endParaRPr lang="zh-CN" altLang="en-US"/>
        </a:p>
      </dgm:t>
    </dgm:pt>
    <dgm:pt modelId="{5A203E90-58D4-4488-A8AC-638DF1E772D7}" type="pres">
      <dgm:prSet presAssocID="{401D4071-7ABC-4C96-81E7-451998778B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C4CDDD3-FF41-4EC6-B78F-F0FF9862C55D}" type="pres">
      <dgm:prSet presAssocID="{117EB190-5801-4572-9636-EADE266F44AC}" presName="centerShape" presStyleLbl="node0" presStyleIdx="0" presStyleCnt="1" custLinFactNeighborX="-47170" custLinFactNeighborY="-5350"/>
      <dgm:spPr/>
    </dgm:pt>
    <dgm:pt modelId="{03B1059A-94A7-4B96-9399-909BC1001120}" type="pres">
      <dgm:prSet presAssocID="{65D81D2D-3CB0-4877-8183-F9ABE4AC547C}" presName="Name9" presStyleLbl="parChTrans1D2" presStyleIdx="0" presStyleCnt="5"/>
      <dgm:spPr/>
    </dgm:pt>
    <dgm:pt modelId="{D8037026-BD57-4E93-A664-1D49D3F260F2}" type="pres">
      <dgm:prSet presAssocID="{65D81D2D-3CB0-4877-8183-F9ABE4AC547C}" presName="connTx" presStyleLbl="parChTrans1D2" presStyleIdx="0" presStyleCnt="5"/>
      <dgm:spPr/>
    </dgm:pt>
    <dgm:pt modelId="{61A9A4FF-2C42-4B11-B8C5-DD1D4BB77E1A}" type="pres">
      <dgm:prSet presAssocID="{14B67AE8-61B5-46D2-AF33-7EA474F4FB55}" presName="node" presStyleLbl="node1" presStyleIdx="0" presStyleCnt="5" custScaleX="65096" custScaleY="60778" custRadScaleRad="116263" custRadScaleInc="-31670">
        <dgm:presLayoutVars>
          <dgm:bulletEnabled val="1"/>
        </dgm:presLayoutVars>
      </dgm:prSet>
      <dgm:spPr/>
    </dgm:pt>
    <dgm:pt modelId="{834A665C-6705-4218-9F42-D83F392E7307}" type="pres">
      <dgm:prSet presAssocID="{45CCC89B-DCF2-459A-9A65-AE0CC8D1ABB5}" presName="Name9" presStyleLbl="parChTrans1D2" presStyleIdx="1" presStyleCnt="5"/>
      <dgm:spPr/>
    </dgm:pt>
    <dgm:pt modelId="{8733FB91-E61B-4E86-80A0-FB9927C87F54}" type="pres">
      <dgm:prSet presAssocID="{45CCC89B-DCF2-459A-9A65-AE0CC8D1ABB5}" presName="connTx" presStyleLbl="parChTrans1D2" presStyleIdx="1" presStyleCnt="5"/>
      <dgm:spPr/>
    </dgm:pt>
    <dgm:pt modelId="{C7B5A2E1-1656-43A4-94B8-3AE96ACD2EB0}" type="pres">
      <dgm:prSet presAssocID="{D569484C-EF28-4F03-A8BD-E3D6B3C236AE}" presName="node" presStyleLbl="node1" presStyleIdx="1" presStyleCnt="5" custScaleX="66057" custScaleY="61389" custRadScaleRad="63432" custRadScaleInc="-226450">
        <dgm:presLayoutVars>
          <dgm:bulletEnabled val="1"/>
        </dgm:presLayoutVars>
      </dgm:prSet>
      <dgm:spPr/>
    </dgm:pt>
    <dgm:pt modelId="{A04C5A2E-19A9-4CCE-AB6E-301A82C445C5}" type="pres">
      <dgm:prSet presAssocID="{CB0B2744-DC2A-4C84-89D1-84ADDDDFFB58}" presName="Name9" presStyleLbl="parChTrans1D2" presStyleIdx="2" presStyleCnt="5"/>
      <dgm:spPr/>
    </dgm:pt>
    <dgm:pt modelId="{36E36569-FB05-4EC8-BDDF-23FDCF6C20F8}" type="pres">
      <dgm:prSet presAssocID="{CB0B2744-DC2A-4C84-89D1-84ADDDDFFB58}" presName="connTx" presStyleLbl="parChTrans1D2" presStyleIdx="2" presStyleCnt="5"/>
      <dgm:spPr/>
    </dgm:pt>
    <dgm:pt modelId="{6F4CA9B1-3549-47DE-A6B8-25AAC7C2DB15}" type="pres">
      <dgm:prSet presAssocID="{96F29C14-0F2C-4C3F-B64A-7CA2789BFA35}" presName="node" presStyleLbl="node1" presStyleIdx="2" presStyleCnt="5" custScaleX="64608" custScaleY="62764" custRadScaleRad="11383" custRadScaleInc="-381706">
        <dgm:presLayoutVars>
          <dgm:bulletEnabled val="1"/>
        </dgm:presLayoutVars>
      </dgm:prSet>
      <dgm:spPr/>
    </dgm:pt>
    <dgm:pt modelId="{C351E80A-7428-43C9-8E18-FD01C7A4A473}" type="pres">
      <dgm:prSet presAssocID="{977D416D-6A15-462C-9ED0-8C8E557FA8FC}" presName="Name9" presStyleLbl="parChTrans1D2" presStyleIdx="3" presStyleCnt="5"/>
      <dgm:spPr/>
    </dgm:pt>
    <dgm:pt modelId="{B66BCBDA-4660-4007-ABFF-E43EB5BC7FD9}" type="pres">
      <dgm:prSet presAssocID="{977D416D-6A15-462C-9ED0-8C8E557FA8FC}" presName="connTx" presStyleLbl="parChTrans1D2" presStyleIdx="3" presStyleCnt="5"/>
      <dgm:spPr/>
    </dgm:pt>
    <dgm:pt modelId="{EC88AB62-11EA-4DAA-A154-59CE729A45D0}" type="pres">
      <dgm:prSet presAssocID="{23092364-D3B8-4384-A84C-218B74BF418A}" presName="node" presStyleLbl="node1" presStyleIdx="3" presStyleCnt="5" custScaleX="63850" custScaleY="63441" custRadScaleRad="44845" custRadScaleInc="-59310">
        <dgm:presLayoutVars>
          <dgm:bulletEnabled val="1"/>
        </dgm:presLayoutVars>
      </dgm:prSet>
      <dgm:spPr/>
    </dgm:pt>
    <dgm:pt modelId="{D03C5670-BE13-434F-84B5-2A04FD58AD12}" type="pres">
      <dgm:prSet presAssocID="{4A8C4611-8D23-47E0-A3DA-116EE8A0DBCA}" presName="Name9" presStyleLbl="parChTrans1D2" presStyleIdx="4" presStyleCnt="5"/>
      <dgm:spPr/>
    </dgm:pt>
    <dgm:pt modelId="{248CE75B-00CC-4457-8EB9-2B674F326092}" type="pres">
      <dgm:prSet presAssocID="{4A8C4611-8D23-47E0-A3DA-116EE8A0DBCA}" presName="connTx" presStyleLbl="parChTrans1D2" presStyleIdx="4" presStyleCnt="5"/>
      <dgm:spPr/>
    </dgm:pt>
    <dgm:pt modelId="{2C6CFC64-37B2-405A-9893-45DE6B77C9F9}" type="pres">
      <dgm:prSet presAssocID="{98A1FD6E-F17F-444B-A6C2-E24D2D611D57}" presName="node" presStyleLbl="node1" presStyleIdx="4" presStyleCnt="5" custScaleX="63576" custScaleY="63192" custRadScaleRad="97729" custRadScaleInc="-263195">
        <dgm:presLayoutVars>
          <dgm:bulletEnabled val="1"/>
        </dgm:presLayoutVars>
      </dgm:prSet>
      <dgm:spPr/>
    </dgm:pt>
  </dgm:ptLst>
  <dgm:cxnLst>
    <dgm:cxn modelId="{31918709-60BE-45E0-87E8-F8A765512C6C}" srcId="{117EB190-5801-4572-9636-EADE266F44AC}" destId="{96F29C14-0F2C-4C3F-B64A-7CA2789BFA35}" srcOrd="2" destOrd="0" parTransId="{CB0B2744-DC2A-4C84-89D1-84ADDDDFFB58}" sibTransId="{06FCEA50-CFD0-4EB1-B683-D295022E431B}"/>
    <dgm:cxn modelId="{8E88D80A-E175-4CB3-AA60-FDA9E93DF200}" srcId="{117EB190-5801-4572-9636-EADE266F44AC}" destId="{98A1FD6E-F17F-444B-A6C2-E24D2D611D57}" srcOrd="4" destOrd="0" parTransId="{4A8C4611-8D23-47E0-A3DA-116EE8A0DBCA}" sibTransId="{B8E9961B-C280-4963-96A4-56218C415F18}"/>
    <dgm:cxn modelId="{E2A02318-8624-4911-B004-595986E4653E}" type="presOf" srcId="{977D416D-6A15-462C-9ED0-8C8E557FA8FC}" destId="{B66BCBDA-4660-4007-ABFF-E43EB5BC7FD9}" srcOrd="1" destOrd="0" presId="urn:microsoft.com/office/officeart/2005/8/layout/radial1"/>
    <dgm:cxn modelId="{F596001D-9896-402C-9931-BBE54F9CDCA4}" type="presOf" srcId="{D569484C-EF28-4F03-A8BD-E3D6B3C236AE}" destId="{C7B5A2E1-1656-43A4-94B8-3AE96ACD2EB0}" srcOrd="0" destOrd="0" presId="urn:microsoft.com/office/officeart/2005/8/layout/radial1"/>
    <dgm:cxn modelId="{74C5882A-FEAD-41FA-8283-E64DFC6A24E7}" type="presOf" srcId="{401D4071-7ABC-4C96-81E7-451998778B79}" destId="{5A203E90-58D4-4488-A8AC-638DF1E772D7}" srcOrd="0" destOrd="0" presId="urn:microsoft.com/office/officeart/2005/8/layout/radial1"/>
    <dgm:cxn modelId="{4698C53E-B0E6-452D-9F06-412034E10B75}" srcId="{117EB190-5801-4572-9636-EADE266F44AC}" destId="{14B67AE8-61B5-46D2-AF33-7EA474F4FB55}" srcOrd="0" destOrd="0" parTransId="{65D81D2D-3CB0-4877-8183-F9ABE4AC547C}" sibTransId="{B6CA7B2B-00A3-481E-8858-3DE0170786C5}"/>
    <dgm:cxn modelId="{F18A7F4D-D4A7-4679-B212-72C014FA6EEF}" type="presOf" srcId="{65D81D2D-3CB0-4877-8183-F9ABE4AC547C}" destId="{03B1059A-94A7-4B96-9399-909BC1001120}" srcOrd="0" destOrd="0" presId="urn:microsoft.com/office/officeart/2005/8/layout/radial1"/>
    <dgm:cxn modelId="{48EAF55D-C8C3-408C-948D-6AD7D5B1CB83}" srcId="{401D4071-7ABC-4C96-81E7-451998778B79}" destId="{117EB190-5801-4572-9636-EADE266F44AC}" srcOrd="0" destOrd="0" parTransId="{C179E66C-70E0-4D0F-A8C1-82FCA4740407}" sibTransId="{75DDC364-ABA4-4117-8BAA-EDB53EF7E413}"/>
    <dgm:cxn modelId="{0EF84B64-C0CE-433D-937B-06B91FEC610F}" srcId="{117EB190-5801-4572-9636-EADE266F44AC}" destId="{D569484C-EF28-4F03-A8BD-E3D6B3C236AE}" srcOrd="1" destOrd="0" parTransId="{45CCC89B-DCF2-459A-9A65-AE0CC8D1ABB5}" sibTransId="{09741E4D-0D22-4AE9-82B9-6EC2AD00546A}"/>
    <dgm:cxn modelId="{06E2CF6E-770E-47F3-BF6C-73DE7FFBB128}" type="presOf" srcId="{45CCC89B-DCF2-459A-9A65-AE0CC8D1ABB5}" destId="{8733FB91-E61B-4E86-80A0-FB9927C87F54}" srcOrd="1" destOrd="0" presId="urn:microsoft.com/office/officeart/2005/8/layout/radial1"/>
    <dgm:cxn modelId="{4055F772-5EC3-4798-840D-70CE7BDF6186}" type="presOf" srcId="{4A8C4611-8D23-47E0-A3DA-116EE8A0DBCA}" destId="{D03C5670-BE13-434F-84B5-2A04FD58AD12}" srcOrd="0" destOrd="0" presId="urn:microsoft.com/office/officeart/2005/8/layout/radial1"/>
    <dgm:cxn modelId="{7D1C8178-EE9F-4501-91B7-B4015B019222}" type="presOf" srcId="{CB0B2744-DC2A-4C84-89D1-84ADDDDFFB58}" destId="{A04C5A2E-19A9-4CCE-AB6E-301A82C445C5}" srcOrd="0" destOrd="0" presId="urn:microsoft.com/office/officeart/2005/8/layout/radial1"/>
    <dgm:cxn modelId="{5B13717A-3B8A-4184-8FF8-35A196511738}" type="presOf" srcId="{117EB190-5801-4572-9636-EADE266F44AC}" destId="{1C4CDDD3-FF41-4EC6-B78F-F0FF9862C55D}" srcOrd="0" destOrd="0" presId="urn:microsoft.com/office/officeart/2005/8/layout/radial1"/>
    <dgm:cxn modelId="{294DF180-5539-498C-BB9B-AFCD0D2EE590}" type="presOf" srcId="{96F29C14-0F2C-4C3F-B64A-7CA2789BFA35}" destId="{6F4CA9B1-3549-47DE-A6B8-25AAC7C2DB15}" srcOrd="0" destOrd="0" presId="urn:microsoft.com/office/officeart/2005/8/layout/radial1"/>
    <dgm:cxn modelId="{E2C46F83-CE2C-406D-B221-1B4F820D9C7F}" type="presOf" srcId="{14B67AE8-61B5-46D2-AF33-7EA474F4FB55}" destId="{61A9A4FF-2C42-4B11-B8C5-DD1D4BB77E1A}" srcOrd="0" destOrd="0" presId="urn:microsoft.com/office/officeart/2005/8/layout/radial1"/>
    <dgm:cxn modelId="{DDB7998E-F035-4B63-AE7D-57001CF037BE}" type="presOf" srcId="{65D81D2D-3CB0-4877-8183-F9ABE4AC547C}" destId="{D8037026-BD57-4E93-A664-1D49D3F260F2}" srcOrd="1" destOrd="0" presId="urn:microsoft.com/office/officeart/2005/8/layout/radial1"/>
    <dgm:cxn modelId="{1C9ADE99-5E92-4263-A9C9-E7DF79C6ABCC}" type="presOf" srcId="{23092364-D3B8-4384-A84C-218B74BF418A}" destId="{EC88AB62-11EA-4DAA-A154-59CE729A45D0}" srcOrd="0" destOrd="0" presId="urn:microsoft.com/office/officeart/2005/8/layout/radial1"/>
    <dgm:cxn modelId="{BB8783B1-143F-4F3D-9B6D-4A4F125FED39}" srcId="{117EB190-5801-4572-9636-EADE266F44AC}" destId="{23092364-D3B8-4384-A84C-218B74BF418A}" srcOrd="3" destOrd="0" parTransId="{977D416D-6A15-462C-9ED0-8C8E557FA8FC}" sibTransId="{01EAB4B3-D979-4F01-A9A3-D1FF7B92EA89}"/>
    <dgm:cxn modelId="{207E4EB2-DA32-40AC-BDAA-6B078D8EA3CB}" type="presOf" srcId="{45CCC89B-DCF2-459A-9A65-AE0CC8D1ABB5}" destId="{834A665C-6705-4218-9F42-D83F392E7307}" srcOrd="0" destOrd="0" presId="urn:microsoft.com/office/officeart/2005/8/layout/radial1"/>
    <dgm:cxn modelId="{EBE65DC7-D314-41D3-BA5B-5C450704F071}" type="presOf" srcId="{98A1FD6E-F17F-444B-A6C2-E24D2D611D57}" destId="{2C6CFC64-37B2-405A-9893-45DE6B77C9F9}" srcOrd="0" destOrd="0" presId="urn:microsoft.com/office/officeart/2005/8/layout/radial1"/>
    <dgm:cxn modelId="{202E87D8-3608-4AB0-A870-51D8FD91E151}" type="presOf" srcId="{4A8C4611-8D23-47E0-A3DA-116EE8A0DBCA}" destId="{248CE75B-00CC-4457-8EB9-2B674F326092}" srcOrd="1" destOrd="0" presId="urn:microsoft.com/office/officeart/2005/8/layout/radial1"/>
    <dgm:cxn modelId="{D43E0AE9-D3EA-420C-81AE-03F57301EAE6}" type="presOf" srcId="{CB0B2744-DC2A-4C84-89D1-84ADDDDFFB58}" destId="{36E36569-FB05-4EC8-BDDF-23FDCF6C20F8}" srcOrd="1" destOrd="0" presId="urn:microsoft.com/office/officeart/2005/8/layout/radial1"/>
    <dgm:cxn modelId="{F601EBF2-B0F6-40F1-9508-A0EC825C9DD3}" type="presOf" srcId="{977D416D-6A15-462C-9ED0-8C8E557FA8FC}" destId="{C351E80A-7428-43C9-8E18-FD01C7A4A473}" srcOrd="0" destOrd="0" presId="urn:microsoft.com/office/officeart/2005/8/layout/radial1"/>
    <dgm:cxn modelId="{CB3928DA-A3AD-4563-88AF-B34581F08E79}" type="presParOf" srcId="{5A203E90-58D4-4488-A8AC-638DF1E772D7}" destId="{1C4CDDD3-FF41-4EC6-B78F-F0FF9862C55D}" srcOrd="0" destOrd="0" presId="urn:microsoft.com/office/officeart/2005/8/layout/radial1"/>
    <dgm:cxn modelId="{42BA15CB-E90C-4E79-9BEC-9A376B0243DE}" type="presParOf" srcId="{5A203E90-58D4-4488-A8AC-638DF1E772D7}" destId="{03B1059A-94A7-4B96-9399-909BC1001120}" srcOrd="1" destOrd="0" presId="urn:microsoft.com/office/officeart/2005/8/layout/radial1"/>
    <dgm:cxn modelId="{1C395E9E-6E2B-4824-B8BB-E943075CC9C1}" type="presParOf" srcId="{03B1059A-94A7-4B96-9399-909BC1001120}" destId="{D8037026-BD57-4E93-A664-1D49D3F260F2}" srcOrd="0" destOrd="0" presId="urn:microsoft.com/office/officeart/2005/8/layout/radial1"/>
    <dgm:cxn modelId="{1C081F09-3A67-4BCB-8680-BDADFB25AC9C}" type="presParOf" srcId="{5A203E90-58D4-4488-A8AC-638DF1E772D7}" destId="{61A9A4FF-2C42-4B11-B8C5-DD1D4BB77E1A}" srcOrd="2" destOrd="0" presId="urn:microsoft.com/office/officeart/2005/8/layout/radial1"/>
    <dgm:cxn modelId="{FFEC9736-311E-49B5-B9A7-C6C3BD42CC6F}" type="presParOf" srcId="{5A203E90-58D4-4488-A8AC-638DF1E772D7}" destId="{834A665C-6705-4218-9F42-D83F392E7307}" srcOrd="3" destOrd="0" presId="urn:microsoft.com/office/officeart/2005/8/layout/radial1"/>
    <dgm:cxn modelId="{792D41EC-7C48-4AB3-844D-ABB4D6848B19}" type="presParOf" srcId="{834A665C-6705-4218-9F42-D83F392E7307}" destId="{8733FB91-E61B-4E86-80A0-FB9927C87F54}" srcOrd="0" destOrd="0" presId="urn:microsoft.com/office/officeart/2005/8/layout/radial1"/>
    <dgm:cxn modelId="{0B1188D0-4110-4C6D-ADAE-C3F3B41BF1B0}" type="presParOf" srcId="{5A203E90-58D4-4488-A8AC-638DF1E772D7}" destId="{C7B5A2E1-1656-43A4-94B8-3AE96ACD2EB0}" srcOrd="4" destOrd="0" presId="urn:microsoft.com/office/officeart/2005/8/layout/radial1"/>
    <dgm:cxn modelId="{165453DC-97C5-450C-B7F0-03332414C459}" type="presParOf" srcId="{5A203E90-58D4-4488-A8AC-638DF1E772D7}" destId="{A04C5A2E-19A9-4CCE-AB6E-301A82C445C5}" srcOrd="5" destOrd="0" presId="urn:microsoft.com/office/officeart/2005/8/layout/radial1"/>
    <dgm:cxn modelId="{150367E5-687B-47AE-A373-70427FBFD4D4}" type="presParOf" srcId="{A04C5A2E-19A9-4CCE-AB6E-301A82C445C5}" destId="{36E36569-FB05-4EC8-BDDF-23FDCF6C20F8}" srcOrd="0" destOrd="0" presId="urn:microsoft.com/office/officeart/2005/8/layout/radial1"/>
    <dgm:cxn modelId="{E2CCFBA8-C41B-4336-939A-29B7A2164AFB}" type="presParOf" srcId="{5A203E90-58D4-4488-A8AC-638DF1E772D7}" destId="{6F4CA9B1-3549-47DE-A6B8-25AAC7C2DB15}" srcOrd="6" destOrd="0" presId="urn:microsoft.com/office/officeart/2005/8/layout/radial1"/>
    <dgm:cxn modelId="{92A9ABD9-7D4C-45B5-B3CF-3B88CAE6D411}" type="presParOf" srcId="{5A203E90-58D4-4488-A8AC-638DF1E772D7}" destId="{C351E80A-7428-43C9-8E18-FD01C7A4A473}" srcOrd="7" destOrd="0" presId="urn:microsoft.com/office/officeart/2005/8/layout/radial1"/>
    <dgm:cxn modelId="{2094E9DD-B840-45B4-9664-754E302D69CB}" type="presParOf" srcId="{C351E80A-7428-43C9-8E18-FD01C7A4A473}" destId="{B66BCBDA-4660-4007-ABFF-E43EB5BC7FD9}" srcOrd="0" destOrd="0" presId="urn:microsoft.com/office/officeart/2005/8/layout/radial1"/>
    <dgm:cxn modelId="{4B9BC4BA-65F2-4EA6-89CC-6716DFBADE6A}" type="presParOf" srcId="{5A203E90-58D4-4488-A8AC-638DF1E772D7}" destId="{EC88AB62-11EA-4DAA-A154-59CE729A45D0}" srcOrd="8" destOrd="0" presId="urn:microsoft.com/office/officeart/2005/8/layout/radial1"/>
    <dgm:cxn modelId="{278F4F65-86C4-4286-8EE5-DC5E66F4B021}" type="presParOf" srcId="{5A203E90-58D4-4488-A8AC-638DF1E772D7}" destId="{D03C5670-BE13-434F-84B5-2A04FD58AD12}" srcOrd="9" destOrd="0" presId="urn:microsoft.com/office/officeart/2005/8/layout/radial1"/>
    <dgm:cxn modelId="{7A0A125C-670D-474F-AA34-CDD92B45A41E}" type="presParOf" srcId="{D03C5670-BE13-434F-84B5-2A04FD58AD12}" destId="{248CE75B-00CC-4457-8EB9-2B674F326092}" srcOrd="0" destOrd="0" presId="urn:microsoft.com/office/officeart/2005/8/layout/radial1"/>
    <dgm:cxn modelId="{A3C0D944-7792-43EB-B005-C6467E6CF90C}" type="presParOf" srcId="{5A203E90-58D4-4488-A8AC-638DF1E772D7}" destId="{2C6CFC64-37B2-405A-9893-45DE6B77C9F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D4071-7ABC-4C96-81E7-451998778B79}" type="doc">
      <dgm:prSet loTypeId="urn:microsoft.com/office/officeart/2005/8/layout/radia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7EB190-5801-4572-9636-EADE266F44AC}">
      <dgm:prSet phldrT="[Text]" custT="1"/>
      <dgm:spPr/>
      <dgm:t>
        <a:bodyPr/>
        <a:lstStyle/>
        <a:p>
          <a:r>
            <a:rPr lang="en-US" altLang="zh-CN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3D Printing</a:t>
          </a:r>
          <a:endParaRPr lang="zh-CN" altLang="en-US" sz="28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79E66C-70E0-4D0F-A8C1-82FCA4740407}" type="parTrans" cxnId="{48EAF55D-C8C3-408C-948D-6AD7D5B1CB83}">
      <dgm:prSet/>
      <dgm:spPr/>
      <dgm:t>
        <a:bodyPr/>
        <a:lstStyle/>
        <a:p>
          <a:endParaRPr lang="zh-CN" altLang="en-US"/>
        </a:p>
      </dgm:t>
    </dgm:pt>
    <dgm:pt modelId="{75DDC364-ABA4-4117-8BAA-EDB53EF7E413}" type="sibTrans" cxnId="{48EAF55D-C8C3-408C-948D-6AD7D5B1CB83}">
      <dgm:prSet/>
      <dgm:spPr/>
      <dgm:t>
        <a:bodyPr/>
        <a:lstStyle/>
        <a:p>
          <a:endParaRPr lang="zh-CN" altLang="en-US"/>
        </a:p>
      </dgm:t>
    </dgm:pt>
    <dgm:pt modelId="{14B67AE8-61B5-46D2-AF33-7EA474F4FB55}">
      <dgm:prSet phldrT="[Text]" custT="1"/>
      <dgm:spPr/>
      <dgm:t>
        <a:bodyPr/>
        <a:lstStyle/>
        <a:p>
          <a:endParaRPr lang="zh-CN" altLang="en-US" sz="16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D81D2D-3CB0-4877-8183-F9ABE4AC547C}" type="parTrans" cxnId="{4698C53E-B0E6-452D-9F06-412034E10B75}">
      <dgm:prSet/>
      <dgm:spPr/>
      <dgm:t>
        <a:bodyPr/>
        <a:lstStyle/>
        <a:p>
          <a:endParaRPr lang="zh-CN" altLang="en-US"/>
        </a:p>
      </dgm:t>
    </dgm:pt>
    <dgm:pt modelId="{B6CA7B2B-00A3-481E-8858-3DE0170786C5}" type="sibTrans" cxnId="{4698C53E-B0E6-452D-9F06-412034E10B75}">
      <dgm:prSet/>
      <dgm:spPr/>
      <dgm:t>
        <a:bodyPr/>
        <a:lstStyle/>
        <a:p>
          <a:endParaRPr lang="zh-CN" altLang="en-US"/>
        </a:p>
      </dgm:t>
    </dgm:pt>
    <dgm:pt modelId="{D569484C-EF28-4F03-A8BD-E3D6B3C236AE}">
      <dgm:prSet phldrT="[Text]" custT="1"/>
      <dgm:spPr/>
      <dgm:t>
        <a:bodyPr/>
        <a:lstStyle/>
        <a:p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CCC89B-DCF2-459A-9A65-AE0CC8D1ABB5}" type="parTrans" cxnId="{0EF84B64-C0CE-433D-937B-06B91FEC610F}">
      <dgm:prSet/>
      <dgm:spPr/>
      <dgm:t>
        <a:bodyPr/>
        <a:lstStyle/>
        <a:p>
          <a:endParaRPr lang="zh-CN" altLang="en-US"/>
        </a:p>
      </dgm:t>
    </dgm:pt>
    <dgm:pt modelId="{09741E4D-0D22-4AE9-82B9-6EC2AD00546A}" type="sibTrans" cxnId="{0EF84B64-C0CE-433D-937B-06B91FEC610F}">
      <dgm:prSet/>
      <dgm:spPr/>
      <dgm:t>
        <a:bodyPr/>
        <a:lstStyle/>
        <a:p>
          <a:endParaRPr lang="zh-CN" altLang="en-US"/>
        </a:p>
      </dgm:t>
    </dgm:pt>
    <dgm:pt modelId="{96F29C14-0F2C-4C3F-B64A-7CA2789BFA35}">
      <dgm:prSet custT="1"/>
      <dgm:spPr/>
      <dgm:t>
        <a:bodyPr/>
        <a:lstStyle/>
        <a:p>
          <a:endParaRPr lang="zh-CN" altLang="en-US" sz="16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0B2744-DC2A-4C84-89D1-84ADDDDFFB58}" type="parTrans" cxnId="{31918709-60BE-45E0-87E8-F8A765512C6C}">
      <dgm:prSet/>
      <dgm:spPr/>
      <dgm:t>
        <a:bodyPr/>
        <a:lstStyle/>
        <a:p>
          <a:endParaRPr lang="zh-CN" altLang="en-US"/>
        </a:p>
      </dgm:t>
    </dgm:pt>
    <dgm:pt modelId="{06FCEA50-CFD0-4EB1-B683-D295022E431B}" type="sibTrans" cxnId="{31918709-60BE-45E0-87E8-F8A765512C6C}">
      <dgm:prSet/>
      <dgm:spPr/>
      <dgm:t>
        <a:bodyPr/>
        <a:lstStyle/>
        <a:p>
          <a:endParaRPr lang="zh-CN" altLang="en-US"/>
        </a:p>
      </dgm:t>
    </dgm:pt>
    <dgm:pt modelId="{23092364-D3B8-4384-A84C-218B74BF418A}">
      <dgm:prSet phldrT="[Text]" custT="1"/>
      <dgm:spPr/>
      <dgm:t>
        <a:bodyPr/>
        <a:lstStyle/>
        <a:p>
          <a:pPr algn="ctr"/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7D416D-6A15-462C-9ED0-8C8E557FA8FC}" type="parTrans" cxnId="{BB8783B1-143F-4F3D-9B6D-4A4F125FED39}">
      <dgm:prSet/>
      <dgm:spPr/>
      <dgm:t>
        <a:bodyPr/>
        <a:lstStyle/>
        <a:p>
          <a:endParaRPr lang="zh-CN" altLang="en-US"/>
        </a:p>
      </dgm:t>
    </dgm:pt>
    <dgm:pt modelId="{01EAB4B3-D979-4F01-A9A3-D1FF7B92EA89}" type="sibTrans" cxnId="{BB8783B1-143F-4F3D-9B6D-4A4F125FED39}">
      <dgm:prSet/>
      <dgm:spPr/>
      <dgm:t>
        <a:bodyPr/>
        <a:lstStyle/>
        <a:p>
          <a:endParaRPr lang="zh-CN" altLang="en-US"/>
        </a:p>
      </dgm:t>
    </dgm:pt>
    <dgm:pt modelId="{98A1FD6E-F17F-444B-A6C2-E24D2D611D57}">
      <dgm:prSet custT="1"/>
      <dgm:spPr/>
      <dgm:t>
        <a:bodyPr/>
        <a:lstStyle/>
        <a:p>
          <a:endParaRPr lang="zh-CN" altLang="en-US" sz="20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C4611-8D23-47E0-A3DA-116EE8A0DBCA}" type="parTrans" cxnId="{8E88D80A-E175-4CB3-AA60-FDA9E93DF200}">
      <dgm:prSet/>
      <dgm:spPr/>
      <dgm:t>
        <a:bodyPr/>
        <a:lstStyle/>
        <a:p>
          <a:endParaRPr lang="zh-CN" altLang="en-US"/>
        </a:p>
      </dgm:t>
    </dgm:pt>
    <dgm:pt modelId="{B8E9961B-C280-4963-96A4-56218C415F18}" type="sibTrans" cxnId="{8E88D80A-E175-4CB3-AA60-FDA9E93DF200}">
      <dgm:prSet/>
      <dgm:spPr/>
      <dgm:t>
        <a:bodyPr/>
        <a:lstStyle/>
        <a:p>
          <a:endParaRPr lang="zh-CN" altLang="en-US"/>
        </a:p>
      </dgm:t>
    </dgm:pt>
    <dgm:pt modelId="{5A203E90-58D4-4488-A8AC-638DF1E772D7}" type="pres">
      <dgm:prSet presAssocID="{401D4071-7ABC-4C96-81E7-451998778B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C4CDDD3-FF41-4EC6-B78F-F0FF9862C55D}" type="pres">
      <dgm:prSet presAssocID="{117EB190-5801-4572-9636-EADE266F44AC}" presName="centerShape" presStyleLbl="node0" presStyleIdx="0" presStyleCnt="1" custLinFactNeighborX="-47170" custLinFactNeighborY="-5350"/>
      <dgm:spPr/>
    </dgm:pt>
    <dgm:pt modelId="{03B1059A-94A7-4B96-9399-909BC1001120}" type="pres">
      <dgm:prSet presAssocID="{65D81D2D-3CB0-4877-8183-F9ABE4AC547C}" presName="Name9" presStyleLbl="parChTrans1D2" presStyleIdx="0" presStyleCnt="5"/>
      <dgm:spPr/>
    </dgm:pt>
    <dgm:pt modelId="{D8037026-BD57-4E93-A664-1D49D3F260F2}" type="pres">
      <dgm:prSet presAssocID="{65D81D2D-3CB0-4877-8183-F9ABE4AC547C}" presName="connTx" presStyleLbl="parChTrans1D2" presStyleIdx="0" presStyleCnt="5"/>
      <dgm:spPr/>
    </dgm:pt>
    <dgm:pt modelId="{61A9A4FF-2C42-4B11-B8C5-DD1D4BB77E1A}" type="pres">
      <dgm:prSet presAssocID="{14B67AE8-61B5-46D2-AF33-7EA474F4FB55}" presName="node" presStyleLbl="node1" presStyleIdx="0" presStyleCnt="5" custScaleX="65096" custScaleY="60778" custRadScaleRad="116263" custRadScaleInc="-31670">
        <dgm:presLayoutVars>
          <dgm:bulletEnabled val="1"/>
        </dgm:presLayoutVars>
      </dgm:prSet>
      <dgm:spPr/>
    </dgm:pt>
    <dgm:pt modelId="{834A665C-6705-4218-9F42-D83F392E7307}" type="pres">
      <dgm:prSet presAssocID="{45CCC89B-DCF2-459A-9A65-AE0CC8D1ABB5}" presName="Name9" presStyleLbl="parChTrans1D2" presStyleIdx="1" presStyleCnt="5"/>
      <dgm:spPr/>
    </dgm:pt>
    <dgm:pt modelId="{8733FB91-E61B-4E86-80A0-FB9927C87F54}" type="pres">
      <dgm:prSet presAssocID="{45CCC89B-DCF2-459A-9A65-AE0CC8D1ABB5}" presName="connTx" presStyleLbl="parChTrans1D2" presStyleIdx="1" presStyleCnt="5"/>
      <dgm:spPr/>
    </dgm:pt>
    <dgm:pt modelId="{C7B5A2E1-1656-43A4-94B8-3AE96ACD2EB0}" type="pres">
      <dgm:prSet presAssocID="{D569484C-EF28-4F03-A8BD-E3D6B3C236AE}" presName="node" presStyleLbl="node1" presStyleIdx="1" presStyleCnt="5" custScaleX="66057" custScaleY="61389" custRadScaleRad="63432" custRadScaleInc="-226450">
        <dgm:presLayoutVars>
          <dgm:bulletEnabled val="1"/>
        </dgm:presLayoutVars>
      </dgm:prSet>
      <dgm:spPr/>
    </dgm:pt>
    <dgm:pt modelId="{A04C5A2E-19A9-4CCE-AB6E-301A82C445C5}" type="pres">
      <dgm:prSet presAssocID="{CB0B2744-DC2A-4C84-89D1-84ADDDDFFB58}" presName="Name9" presStyleLbl="parChTrans1D2" presStyleIdx="2" presStyleCnt="5"/>
      <dgm:spPr/>
    </dgm:pt>
    <dgm:pt modelId="{36E36569-FB05-4EC8-BDDF-23FDCF6C20F8}" type="pres">
      <dgm:prSet presAssocID="{CB0B2744-DC2A-4C84-89D1-84ADDDDFFB58}" presName="connTx" presStyleLbl="parChTrans1D2" presStyleIdx="2" presStyleCnt="5"/>
      <dgm:spPr/>
    </dgm:pt>
    <dgm:pt modelId="{6F4CA9B1-3549-47DE-A6B8-25AAC7C2DB15}" type="pres">
      <dgm:prSet presAssocID="{96F29C14-0F2C-4C3F-B64A-7CA2789BFA35}" presName="node" presStyleLbl="node1" presStyleIdx="2" presStyleCnt="5" custScaleX="64608" custScaleY="62764" custRadScaleRad="11383" custRadScaleInc="-381706">
        <dgm:presLayoutVars>
          <dgm:bulletEnabled val="1"/>
        </dgm:presLayoutVars>
      </dgm:prSet>
      <dgm:spPr/>
    </dgm:pt>
    <dgm:pt modelId="{C351E80A-7428-43C9-8E18-FD01C7A4A473}" type="pres">
      <dgm:prSet presAssocID="{977D416D-6A15-462C-9ED0-8C8E557FA8FC}" presName="Name9" presStyleLbl="parChTrans1D2" presStyleIdx="3" presStyleCnt="5"/>
      <dgm:spPr/>
    </dgm:pt>
    <dgm:pt modelId="{B66BCBDA-4660-4007-ABFF-E43EB5BC7FD9}" type="pres">
      <dgm:prSet presAssocID="{977D416D-6A15-462C-9ED0-8C8E557FA8FC}" presName="connTx" presStyleLbl="parChTrans1D2" presStyleIdx="3" presStyleCnt="5"/>
      <dgm:spPr/>
    </dgm:pt>
    <dgm:pt modelId="{EC88AB62-11EA-4DAA-A154-59CE729A45D0}" type="pres">
      <dgm:prSet presAssocID="{23092364-D3B8-4384-A84C-218B74BF418A}" presName="node" presStyleLbl="node1" presStyleIdx="3" presStyleCnt="5" custScaleX="63850" custScaleY="63441" custRadScaleRad="44845" custRadScaleInc="-59310">
        <dgm:presLayoutVars>
          <dgm:bulletEnabled val="1"/>
        </dgm:presLayoutVars>
      </dgm:prSet>
      <dgm:spPr/>
    </dgm:pt>
    <dgm:pt modelId="{D03C5670-BE13-434F-84B5-2A04FD58AD12}" type="pres">
      <dgm:prSet presAssocID="{4A8C4611-8D23-47E0-A3DA-116EE8A0DBCA}" presName="Name9" presStyleLbl="parChTrans1D2" presStyleIdx="4" presStyleCnt="5"/>
      <dgm:spPr/>
    </dgm:pt>
    <dgm:pt modelId="{248CE75B-00CC-4457-8EB9-2B674F326092}" type="pres">
      <dgm:prSet presAssocID="{4A8C4611-8D23-47E0-A3DA-116EE8A0DBCA}" presName="connTx" presStyleLbl="parChTrans1D2" presStyleIdx="4" presStyleCnt="5"/>
      <dgm:spPr/>
    </dgm:pt>
    <dgm:pt modelId="{2C6CFC64-37B2-405A-9893-45DE6B77C9F9}" type="pres">
      <dgm:prSet presAssocID="{98A1FD6E-F17F-444B-A6C2-E24D2D611D57}" presName="node" presStyleLbl="node1" presStyleIdx="4" presStyleCnt="5" custScaleX="63576" custScaleY="63192" custRadScaleRad="97729" custRadScaleInc="-263195">
        <dgm:presLayoutVars>
          <dgm:bulletEnabled val="1"/>
        </dgm:presLayoutVars>
      </dgm:prSet>
      <dgm:spPr/>
    </dgm:pt>
  </dgm:ptLst>
  <dgm:cxnLst>
    <dgm:cxn modelId="{BD5F5401-C96A-4118-9B5D-D611C93518AA}" type="presOf" srcId="{977D416D-6A15-462C-9ED0-8C8E557FA8FC}" destId="{C351E80A-7428-43C9-8E18-FD01C7A4A473}" srcOrd="0" destOrd="0" presId="urn:microsoft.com/office/officeart/2005/8/layout/radial1"/>
    <dgm:cxn modelId="{31918709-60BE-45E0-87E8-F8A765512C6C}" srcId="{117EB190-5801-4572-9636-EADE266F44AC}" destId="{96F29C14-0F2C-4C3F-B64A-7CA2789BFA35}" srcOrd="2" destOrd="0" parTransId="{CB0B2744-DC2A-4C84-89D1-84ADDDDFFB58}" sibTransId="{06FCEA50-CFD0-4EB1-B683-D295022E431B}"/>
    <dgm:cxn modelId="{8E88D80A-E175-4CB3-AA60-FDA9E93DF200}" srcId="{117EB190-5801-4572-9636-EADE266F44AC}" destId="{98A1FD6E-F17F-444B-A6C2-E24D2D611D57}" srcOrd="4" destOrd="0" parTransId="{4A8C4611-8D23-47E0-A3DA-116EE8A0DBCA}" sibTransId="{B8E9961B-C280-4963-96A4-56218C415F18}"/>
    <dgm:cxn modelId="{666CCF1A-B066-4886-9CF9-44C1783BBF53}" type="presOf" srcId="{117EB190-5801-4572-9636-EADE266F44AC}" destId="{1C4CDDD3-FF41-4EC6-B78F-F0FF9862C55D}" srcOrd="0" destOrd="0" presId="urn:microsoft.com/office/officeart/2005/8/layout/radial1"/>
    <dgm:cxn modelId="{858C1827-64B2-4160-98BB-023EF2924DEC}" type="presOf" srcId="{45CCC89B-DCF2-459A-9A65-AE0CC8D1ABB5}" destId="{834A665C-6705-4218-9F42-D83F392E7307}" srcOrd="0" destOrd="0" presId="urn:microsoft.com/office/officeart/2005/8/layout/radial1"/>
    <dgm:cxn modelId="{51701F28-3F7C-4EB5-A80C-6778F3BD9C0F}" type="presOf" srcId="{4A8C4611-8D23-47E0-A3DA-116EE8A0DBCA}" destId="{D03C5670-BE13-434F-84B5-2A04FD58AD12}" srcOrd="0" destOrd="0" presId="urn:microsoft.com/office/officeart/2005/8/layout/radial1"/>
    <dgm:cxn modelId="{4FF8293C-57D5-46E3-946D-4C3A3D47959E}" type="presOf" srcId="{65D81D2D-3CB0-4877-8183-F9ABE4AC547C}" destId="{03B1059A-94A7-4B96-9399-909BC1001120}" srcOrd="0" destOrd="0" presId="urn:microsoft.com/office/officeart/2005/8/layout/radial1"/>
    <dgm:cxn modelId="{7AC7BB3C-E164-40D0-B6FE-8B026CA18827}" type="presOf" srcId="{98A1FD6E-F17F-444B-A6C2-E24D2D611D57}" destId="{2C6CFC64-37B2-405A-9893-45DE6B77C9F9}" srcOrd="0" destOrd="0" presId="urn:microsoft.com/office/officeart/2005/8/layout/radial1"/>
    <dgm:cxn modelId="{4698C53E-B0E6-452D-9F06-412034E10B75}" srcId="{117EB190-5801-4572-9636-EADE266F44AC}" destId="{14B67AE8-61B5-46D2-AF33-7EA474F4FB55}" srcOrd="0" destOrd="0" parTransId="{65D81D2D-3CB0-4877-8183-F9ABE4AC547C}" sibTransId="{B6CA7B2B-00A3-481E-8858-3DE0170786C5}"/>
    <dgm:cxn modelId="{17C6DC44-1BB0-4E49-B8A2-05265EA326D0}" type="presOf" srcId="{14B67AE8-61B5-46D2-AF33-7EA474F4FB55}" destId="{61A9A4FF-2C42-4B11-B8C5-DD1D4BB77E1A}" srcOrd="0" destOrd="0" presId="urn:microsoft.com/office/officeart/2005/8/layout/radial1"/>
    <dgm:cxn modelId="{E71A1657-3C4E-419E-9147-275A0583FBDE}" type="presOf" srcId="{CB0B2744-DC2A-4C84-89D1-84ADDDDFFB58}" destId="{36E36569-FB05-4EC8-BDDF-23FDCF6C20F8}" srcOrd="1" destOrd="0" presId="urn:microsoft.com/office/officeart/2005/8/layout/radial1"/>
    <dgm:cxn modelId="{48EAF55D-C8C3-408C-948D-6AD7D5B1CB83}" srcId="{401D4071-7ABC-4C96-81E7-451998778B79}" destId="{117EB190-5801-4572-9636-EADE266F44AC}" srcOrd="0" destOrd="0" parTransId="{C179E66C-70E0-4D0F-A8C1-82FCA4740407}" sibTransId="{75DDC364-ABA4-4117-8BAA-EDB53EF7E413}"/>
    <dgm:cxn modelId="{0EF84B64-C0CE-433D-937B-06B91FEC610F}" srcId="{117EB190-5801-4572-9636-EADE266F44AC}" destId="{D569484C-EF28-4F03-A8BD-E3D6B3C236AE}" srcOrd="1" destOrd="0" parTransId="{45CCC89B-DCF2-459A-9A65-AE0CC8D1ABB5}" sibTransId="{09741E4D-0D22-4AE9-82B9-6EC2AD00546A}"/>
    <dgm:cxn modelId="{79736A71-14FB-407F-83FC-F2CC409AF898}" type="presOf" srcId="{401D4071-7ABC-4C96-81E7-451998778B79}" destId="{5A203E90-58D4-4488-A8AC-638DF1E772D7}" srcOrd="0" destOrd="0" presId="urn:microsoft.com/office/officeart/2005/8/layout/radial1"/>
    <dgm:cxn modelId="{4764DF7A-5799-4E05-B952-9B5D02E4CB40}" type="presOf" srcId="{45CCC89B-DCF2-459A-9A65-AE0CC8D1ABB5}" destId="{8733FB91-E61B-4E86-80A0-FB9927C87F54}" srcOrd="1" destOrd="0" presId="urn:microsoft.com/office/officeart/2005/8/layout/radial1"/>
    <dgm:cxn modelId="{4AFC4C9B-B544-4B37-AF17-5928ED236403}" type="presOf" srcId="{D569484C-EF28-4F03-A8BD-E3D6B3C236AE}" destId="{C7B5A2E1-1656-43A4-94B8-3AE96ACD2EB0}" srcOrd="0" destOrd="0" presId="urn:microsoft.com/office/officeart/2005/8/layout/radial1"/>
    <dgm:cxn modelId="{2E869DA2-4A2F-4BE9-B08F-9373B913D490}" type="presOf" srcId="{96F29C14-0F2C-4C3F-B64A-7CA2789BFA35}" destId="{6F4CA9B1-3549-47DE-A6B8-25AAC7C2DB15}" srcOrd="0" destOrd="0" presId="urn:microsoft.com/office/officeart/2005/8/layout/radial1"/>
    <dgm:cxn modelId="{58C8F0A4-FB66-4C3C-AE0B-BC47C6E9C9C3}" type="presOf" srcId="{977D416D-6A15-462C-9ED0-8C8E557FA8FC}" destId="{B66BCBDA-4660-4007-ABFF-E43EB5BC7FD9}" srcOrd="1" destOrd="0" presId="urn:microsoft.com/office/officeart/2005/8/layout/radial1"/>
    <dgm:cxn modelId="{D4FBE7AA-E67C-4F65-9859-D0370183D2A1}" type="presOf" srcId="{4A8C4611-8D23-47E0-A3DA-116EE8A0DBCA}" destId="{248CE75B-00CC-4457-8EB9-2B674F326092}" srcOrd="1" destOrd="0" presId="urn:microsoft.com/office/officeart/2005/8/layout/radial1"/>
    <dgm:cxn modelId="{BB8783B1-143F-4F3D-9B6D-4A4F125FED39}" srcId="{117EB190-5801-4572-9636-EADE266F44AC}" destId="{23092364-D3B8-4384-A84C-218B74BF418A}" srcOrd="3" destOrd="0" parTransId="{977D416D-6A15-462C-9ED0-8C8E557FA8FC}" sibTransId="{01EAB4B3-D979-4F01-A9A3-D1FF7B92EA89}"/>
    <dgm:cxn modelId="{CB1D9CD8-CD92-498F-83A3-D7926B8326E0}" type="presOf" srcId="{CB0B2744-DC2A-4C84-89D1-84ADDDDFFB58}" destId="{A04C5A2E-19A9-4CCE-AB6E-301A82C445C5}" srcOrd="0" destOrd="0" presId="urn:microsoft.com/office/officeart/2005/8/layout/radial1"/>
    <dgm:cxn modelId="{35604EDB-1675-4756-B3B6-4B50FE86FE52}" type="presOf" srcId="{65D81D2D-3CB0-4877-8183-F9ABE4AC547C}" destId="{D8037026-BD57-4E93-A664-1D49D3F260F2}" srcOrd="1" destOrd="0" presId="urn:microsoft.com/office/officeart/2005/8/layout/radial1"/>
    <dgm:cxn modelId="{0BBEF3DE-323C-487E-ACB9-3F5B369DFDD8}" type="presOf" srcId="{23092364-D3B8-4384-A84C-218B74BF418A}" destId="{EC88AB62-11EA-4DAA-A154-59CE729A45D0}" srcOrd="0" destOrd="0" presId="urn:microsoft.com/office/officeart/2005/8/layout/radial1"/>
    <dgm:cxn modelId="{9A4145EA-D185-437C-89DF-13917A1EB405}" type="presParOf" srcId="{5A203E90-58D4-4488-A8AC-638DF1E772D7}" destId="{1C4CDDD3-FF41-4EC6-B78F-F0FF9862C55D}" srcOrd="0" destOrd="0" presId="urn:microsoft.com/office/officeart/2005/8/layout/radial1"/>
    <dgm:cxn modelId="{6614F75F-4F80-4D85-978E-30DF08337E42}" type="presParOf" srcId="{5A203E90-58D4-4488-A8AC-638DF1E772D7}" destId="{03B1059A-94A7-4B96-9399-909BC1001120}" srcOrd="1" destOrd="0" presId="urn:microsoft.com/office/officeart/2005/8/layout/radial1"/>
    <dgm:cxn modelId="{C67EDF63-9E07-455A-9592-12D33CDCEC06}" type="presParOf" srcId="{03B1059A-94A7-4B96-9399-909BC1001120}" destId="{D8037026-BD57-4E93-A664-1D49D3F260F2}" srcOrd="0" destOrd="0" presId="urn:microsoft.com/office/officeart/2005/8/layout/radial1"/>
    <dgm:cxn modelId="{F6A50CC4-BAB2-4A6C-8301-C9B3E80F808E}" type="presParOf" srcId="{5A203E90-58D4-4488-A8AC-638DF1E772D7}" destId="{61A9A4FF-2C42-4B11-B8C5-DD1D4BB77E1A}" srcOrd="2" destOrd="0" presId="urn:microsoft.com/office/officeart/2005/8/layout/radial1"/>
    <dgm:cxn modelId="{A2C7EA99-A08B-4380-A298-6FB6E362E60B}" type="presParOf" srcId="{5A203E90-58D4-4488-A8AC-638DF1E772D7}" destId="{834A665C-6705-4218-9F42-D83F392E7307}" srcOrd="3" destOrd="0" presId="urn:microsoft.com/office/officeart/2005/8/layout/radial1"/>
    <dgm:cxn modelId="{AFCE8B2E-C03E-41E1-B21B-7579DC953513}" type="presParOf" srcId="{834A665C-6705-4218-9F42-D83F392E7307}" destId="{8733FB91-E61B-4E86-80A0-FB9927C87F54}" srcOrd="0" destOrd="0" presId="urn:microsoft.com/office/officeart/2005/8/layout/radial1"/>
    <dgm:cxn modelId="{20334AE9-5586-4A1B-932B-EF670774015A}" type="presParOf" srcId="{5A203E90-58D4-4488-A8AC-638DF1E772D7}" destId="{C7B5A2E1-1656-43A4-94B8-3AE96ACD2EB0}" srcOrd="4" destOrd="0" presId="urn:microsoft.com/office/officeart/2005/8/layout/radial1"/>
    <dgm:cxn modelId="{6D838B92-2E0C-478B-8107-A023A14CD465}" type="presParOf" srcId="{5A203E90-58D4-4488-A8AC-638DF1E772D7}" destId="{A04C5A2E-19A9-4CCE-AB6E-301A82C445C5}" srcOrd="5" destOrd="0" presId="urn:microsoft.com/office/officeart/2005/8/layout/radial1"/>
    <dgm:cxn modelId="{09E7C82C-A6C9-4F03-BBA7-9E6E693CD01A}" type="presParOf" srcId="{A04C5A2E-19A9-4CCE-AB6E-301A82C445C5}" destId="{36E36569-FB05-4EC8-BDDF-23FDCF6C20F8}" srcOrd="0" destOrd="0" presId="urn:microsoft.com/office/officeart/2005/8/layout/radial1"/>
    <dgm:cxn modelId="{E2ACD9F9-92FD-42E1-A7E0-3E67E662D8B2}" type="presParOf" srcId="{5A203E90-58D4-4488-A8AC-638DF1E772D7}" destId="{6F4CA9B1-3549-47DE-A6B8-25AAC7C2DB15}" srcOrd="6" destOrd="0" presId="urn:microsoft.com/office/officeart/2005/8/layout/radial1"/>
    <dgm:cxn modelId="{66F86701-BBAB-44F4-BB0C-3E95B2249C70}" type="presParOf" srcId="{5A203E90-58D4-4488-A8AC-638DF1E772D7}" destId="{C351E80A-7428-43C9-8E18-FD01C7A4A473}" srcOrd="7" destOrd="0" presId="urn:microsoft.com/office/officeart/2005/8/layout/radial1"/>
    <dgm:cxn modelId="{8E51C85C-3CC8-4EFB-8DE6-15C6E0AFF559}" type="presParOf" srcId="{C351E80A-7428-43C9-8E18-FD01C7A4A473}" destId="{B66BCBDA-4660-4007-ABFF-E43EB5BC7FD9}" srcOrd="0" destOrd="0" presId="urn:microsoft.com/office/officeart/2005/8/layout/radial1"/>
    <dgm:cxn modelId="{D0002376-CDEC-4090-A0AF-AB5AC9324D02}" type="presParOf" srcId="{5A203E90-58D4-4488-A8AC-638DF1E772D7}" destId="{EC88AB62-11EA-4DAA-A154-59CE729A45D0}" srcOrd="8" destOrd="0" presId="urn:microsoft.com/office/officeart/2005/8/layout/radial1"/>
    <dgm:cxn modelId="{FF581481-6FD8-4123-9587-CA2439C9C51F}" type="presParOf" srcId="{5A203E90-58D4-4488-A8AC-638DF1E772D7}" destId="{D03C5670-BE13-434F-84B5-2A04FD58AD12}" srcOrd="9" destOrd="0" presId="urn:microsoft.com/office/officeart/2005/8/layout/radial1"/>
    <dgm:cxn modelId="{DF13FC1D-1CCE-4870-896C-0BD111C2B062}" type="presParOf" srcId="{D03C5670-BE13-434F-84B5-2A04FD58AD12}" destId="{248CE75B-00CC-4457-8EB9-2B674F326092}" srcOrd="0" destOrd="0" presId="urn:microsoft.com/office/officeart/2005/8/layout/radial1"/>
    <dgm:cxn modelId="{6CEB7720-F266-44A9-A1FA-92D2952B74EB}" type="presParOf" srcId="{5A203E90-58D4-4488-A8AC-638DF1E772D7}" destId="{2C6CFC64-37B2-405A-9893-45DE6B77C9F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CDDD3-FF41-4EC6-B78F-F0FF9862C55D}">
      <dsp:nvSpPr>
        <dsp:cNvPr id="0" name=""/>
        <dsp:cNvSpPr/>
      </dsp:nvSpPr>
      <dsp:spPr>
        <a:xfrm>
          <a:off x="1437256" y="1985930"/>
          <a:ext cx="1699729" cy="16997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3D Printing</a:t>
          </a:r>
          <a:endParaRPr lang="zh-CN" altLang="en-US" sz="28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86176" y="2234850"/>
        <a:ext cx="1201889" cy="1201889"/>
      </dsp:txXfrm>
    </dsp:sp>
    <dsp:sp modelId="{03B1059A-94A7-4B96-9399-909BC1001120}">
      <dsp:nvSpPr>
        <dsp:cNvPr id="0" name=""/>
        <dsp:cNvSpPr/>
      </dsp:nvSpPr>
      <dsp:spPr>
        <a:xfrm rot="18278638">
          <a:off x="2468047" y="1543025"/>
          <a:ext cx="1400618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1400618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33341" y="1525450"/>
        <a:ext cx="70030" cy="70030"/>
      </dsp:txXfrm>
    </dsp:sp>
    <dsp:sp modelId="{61A9A4FF-2C42-4B11-B8C5-DD1D4BB77E1A}">
      <dsp:nvSpPr>
        <dsp:cNvPr id="0" name=""/>
        <dsp:cNvSpPr/>
      </dsp:nvSpPr>
      <dsp:spPr>
        <a:xfrm>
          <a:off x="3313153" y="33749"/>
          <a:ext cx="1106455" cy="10330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75190" y="185037"/>
        <a:ext cx="782381" cy="730485"/>
      </dsp:txXfrm>
    </dsp:sp>
    <dsp:sp modelId="{834A665C-6705-4218-9F42-D83F392E7307}">
      <dsp:nvSpPr>
        <dsp:cNvPr id="0" name=""/>
        <dsp:cNvSpPr/>
      </dsp:nvSpPr>
      <dsp:spPr>
        <a:xfrm rot="19695826">
          <a:off x="2951410" y="2165509"/>
          <a:ext cx="782525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782525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323110" y="2163387"/>
        <a:ext cx="39126" cy="39126"/>
      </dsp:txXfrm>
    </dsp:sp>
    <dsp:sp modelId="{C7B5A2E1-1656-43A4-94B8-3AE96ACD2EB0}">
      <dsp:nvSpPr>
        <dsp:cNvPr id="0" name=""/>
        <dsp:cNvSpPr/>
      </dsp:nvSpPr>
      <dsp:spPr>
        <a:xfrm>
          <a:off x="3581396" y="1166364"/>
          <a:ext cx="1122790" cy="10434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5825" y="1319173"/>
        <a:ext cx="793932" cy="737828"/>
      </dsp:txXfrm>
    </dsp:sp>
    <dsp:sp modelId="{A04C5A2E-19A9-4CCE-AB6E-301A82C445C5}">
      <dsp:nvSpPr>
        <dsp:cNvPr id="0" name=""/>
        <dsp:cNvSpPr/>
      </dsp:nvSpPr>
      <dsp:spPr>
        <a:xfrm rot="21578151">
          <a:off x="3136961" y="2810671"/>
          <a:ext cx="717897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717897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477962" y="2810165"/>
        <a:ext cx="35894" cy="35894"/>
      </dsp:txXfrm>
    </dsp:sp>
    <dsp:sp modelId="{6F4CA9B1-3549-47DE-A6B8-25AAC7C2DB15}">
      <dsp:nvSpPr>
        <dsp:cNvPr id="0" name=""/>
        <dsp:cNvSpPr/>
      </dsp:nvSpPr>
      <dsp:spPr>
        <a:xfrm>
          <a:off x="3854839" y="2288932"/>
          <a:ext cx="1098161" cy="10668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15661" y="2445164"/>
        <a:ext cx="776517" cy="754354"/>
      </dsp:txXfrm>
    </dsp:sp>
    <dsp:sp modelId="{C351E80A-7428-43C9-8E18-FD01C7A4A473}">
      <dsp:nvSpPr>
        <dsp:cNvPr id="0" name=""/>
        <dsp:cNvSpPr/>
      </dsp:nvSpPr>
      <dsp:spPr>
        <a:xfrm rot="1985442">
          <a:off x="2934180" y="3501029"/>
          <a:ext cx="801067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801067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314687" y="3498443"/>
        <a:ext cx="40053" cy="40053"/>
      </dsp:txXfrm>
    </dsp:sp>
    <dsp:sp modelId="{EC88AB62-11EA-4DAA-A154-59CE729A45D0}">
      <dsp:nvSpPr>
        <dsp:cNvPr id="0" name=""/>
        <dsp:cNvSpPr/>
      </dsp:nvSpPr>
      <dsp:spPr>
        <a:xfrm>
          <a:off x="3581398" y="3493678"/>
          <a:ext cx="1085277" cy="1078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0333" y="3651595"/>
        <a:ext cx="767407" cy="762491"/>
      </dsp:txXfrm>
    </dsp:sp>
    <dsp:sp modelId="{D03C5670-BE13-434F-84B5-2A04FD58AD12}">
      <dsp:nvSpPr>
        <dsp:cNvPr id="0" name=""/>
        <dsp:cNvSpPr/>
      </dsp:nvSpPr>
      <dsp:spPr>
        <a:xfrm rot="3347544">
          <a:off x="2448782" y="4118353"/>
          <a:ext cx="1444138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1444138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34748" y="4099690"/>
        <a:ext cx="72206" cy="72206"/>
      </dsp:txXfrm>
    </dsp:sp>
    <dsp:sp modelId="{2C6CFC64-37B2-405A-9893-45DE6B77C9F9}">
      <dsp:nvSpPr>
        <dsp:cNvPr id="0" name=""/>
        <dsp:cNvSpPr/>
      </dsp:nvSpPr>
      <dsp:spPr>
        <a:xfrm>
          <a:off x="3338984" y="4640891"/>
          <a:ext cx="1080619" cy="10740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97237" y="4798188"/>
        <a:ext cx="764113" cy="759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CDDD3-FF41-4EC6-B78F-F0FF9862C55D}">
      <dsp:nvSpPr>
        <dsp:cNvPr id="0" name=""/>
        <dsp:cNvSpPr/>
      </dsp:nvSpPr>
      <dsp:spPr>
        <a:xfrm>
          <a:off x="1437256" y="1985930"/>
          <a:ext cx="1699729" cy="16997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3D Printing</a:t>
          </a:r>
          <a:endParaRPr lang="zh-CN" altLang="en-US" sz="28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86176" y="2234850"/>
        <a:ext cx="1201889" cy="1201889"/>
      </dsp:txXfrm>
    </dsp:sp>
    <dsp:sp modelId="{03B1059A-94A7-4B96-9399-909BC1001120}">
      <dsp:nvSpPr>
        <dsp:cNvPr id="0" name=""/>
        <dsp:cNvSpPr/>
      </dsp:nvSpPr>
      <dsp:spPr>
        <a:xfrm rot="18278638">
          <a:off x="2468047" y="1543025"/>
          <a:ext cx="1400618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1400618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33341" y="1525450"/>
        <a:ext cx="70030" cy="70030"/>
      </dsp:txXfrm>
    </dsp:sp>
    <dsp:sp modelId="{61A9A4FF-2C42-4B11-B8C5-DD1D4BB77E1A}">
      <dsp:nvSpPr>
        <dsp:cNvPr id="0" name=""/>
        <dsp:cNvSpPr/>
      </dsp:nvSpPr>
      <dsp:spPr>
        <a:xfrm>
          <a:off x="3313153" y="33749"/>
          <a:ext cx="1106455" cy="10330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75190" y="185037"/>
        <a:ext cx="782381" cy="730485"/>
      </dsp:txXfrm>
    </dsp:sp>
    <dsp:sp modelId="{834A665C-6705-4218-9F42-D83F392E7307}">
      <dsp:nvSpPr>
        <dsp:cNvPr id="0" name=""/>
        <dsp:cNvSpPr/>
      </dsp:nvSpPr>
      <dsp:spPr>
        <a:xfrm rot="19695826">
          <a:off x="2951410" y="2165509"/>
          <a:ext cx="782525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782525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323110" y="2163387"/>
        <a:ext cx="39126" cy="39126"/>
      </dsp:txXfrm>
    </dsp:sp>
    <dsp:sp modelId="{C7B5A2E1-1656-43A4-94B8-3AE96ACD2EB0}">
      <dsp:nvSpPr>
        <dsp:cNvPr id="0" name=""/>
        <dsp:cNvSpPr/>
      </dsp:nvSpPr>
      <dsp:spPr>
        <a:xfrm>
          <a:off x="3581396" y="1166364"/>
          <a:ext cx="1122790" cy="10434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5825" y="1319173"/>
        <a:ext cx="793932" cy="737828"/>
      </dsp:txXfrm>
    </dsp:sp>
    <dsp:sp modelId="{A04C5A2E-19A9-4CCE-AB6E-301A82C445C5}">
      <dsp:nvSpPr>
        <dsp:cNvPr id="0" name=""/>
        <dsp:cNvSpPr/>
      </dsp:nvSpPr>
      <dsp:spPr>
        <a:xfrm rot="21578151">
          <a:off x="3136961" y="2810671"/>
          <a:ext cx="717897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717897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477962" y="2810165"/>
        <a:ext cx="35894" cy="35894"/>
      </dsp:txXfrm>
    </dsp:sp>
    <dsp:sp modelId="{6F4CA9B1-3549-47DE-A6B8-25AAC7C2DB15}">
      <dsp:nvSpPr>
        <dsp:cNvPr id="0" name=""/>
        <dsp:cNvSpPr/>
      </dsp:nvSpPr>
      <dsp:spPr>
        <a:xfrm>
          <a:off x="3854839" y="2288932"/>
          <a:ext cx="1098161" cy="10668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15661" y="2445164"/>
        <a:ext cx="776517" cy="754354"/>
      </dsp:txXfrm>
    </dsp:sp>
    <dsp:sp modelId="{C351E80A-7428-43C9-8E18-FD01C7A4A473}">
      <dsp:nvSpPr>
        <dsp:cNvPr id="0" name=""/>
        <dsp:cNvSpPr/>
      </dsp:nvSpPr>
      <dsp:spPr>
        <a:xfrm rot="1985442">
          <a:off x="2934180" y="3501029"/>
          <a:ext cx="801067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801067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314687" y="3498443"/>
        <a:ext cx="40053" cy="40053"/>
      </dsp:txXfrm>
    </dsp:sp>
    <dsp:sp modelId="{EC88AB62-11EA-4DAA-A154-59CE729A45D0}">
      <dsp:nvSpPr>
        <dsp:cNvPr id="0" name=""/>
        <dsp:cNvSpPr/>
      </dsp:nvSpPr>
      <dsp:spPr>
        <a:xfrm>
          <a:off x="3581398" y="3493678"/>
          <a:ext cx="1085277" cy="1078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0333" y="3651595"/>
        <a:ext cx="767407" cy="762491"/>
      </dsp:txXfrm>
    </dsp:sp>
    <dsp:sp modelId="{D03C5670-BE13-434F-84B5-2A04FD58AD12}">
      <dsp:nvSpPr>
        <dsp:cNvPr id="0" name=""/>
        <dsp:cNvSpPr/>
      </dsp:nvSpPr>
      <dsp:spPr>
        <a:xfrm rot="3347544">
          <a:off x="2448782" y="4118353"/>
          <a:ext cx="1444138" cy="34881"/>
        </a:xfrm>
        <a:custGeom>
          <a:avLst/>
          <a:gdLst/>
          <a:ahLst/>
          <a:cxnLst/>
          <a:rect l="0" t="0" r="0" b="0"/>
          <a:pathLst>
            <a:path>
              <a:moveTo>
                <a:pt x="0" y="17440"/>
              </a:moveTo>
              <a:lnTo>
                <a:pt x="1444138" y="17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34748" y="4099690"/>
        <a:ext cx="72206" cy="72206"/>
      </dsp:txXfrm>
    </dsp:sp>
    <dsp:sp modelId="{2C6CFC64-37B2-405A-9893-45DE6B77C9F9}">
      <dsp:nvSpPr>
        <dsp:cNvPr id="0" name=""/>
        <dsp:cNvSpPr/>
      </dsp:nvSpPr>
      <dsp:spPr>
        <a:xfrm>
          <a:off x="3338984" y="4640891"/>
          <a:ext cx="1080619" cy="10740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97237" y="4798188"/>
        <a:ext cx="764113" cy="759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49BBEAC6-9937-314C-ADBA-64E12FB5D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04B415FC-4E00-1447-A586-518ED83E0058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4D674EF-8F0F-5345-B529-DFF39AB80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74B88F95-93C4-F345-A15F-ED772AC2F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42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7F229-7643-D442-9ECD-01882F6023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2521C735-ECD8-B64D-B64C-6761393762FA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0FFC16C-9A2D-6149-BE3F-6B4819626E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1A9AE52-4FD6-E446-87B8-AACF565E77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89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12D2138B-06C1-EE41-B502-2B0F9B55E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B2D1EF28-86EF-4C43-9862-BD3B42748290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C6C00FA9-398F-B543-9895-3116C7CEC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55E85AE1-6CC9-674B-A998-B902CB403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0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77CB082-3179-2B4B-8A17-9475CC500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445E02E8-C8BC-3C45-A545-97FC9B4DA215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40A5E68-E4C3-D542-9A75-9AFDE70E4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B85AE07D-19CF-4C40-AD38-22D74D3EF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821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Widely accessible and affordable,</a:t>
            </a:r>
            <a:r>
              <a:rPr lang="en-US" altLang="zh-CN" baseline="0" dirty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98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On the right, high tolerance engine parts were printed using a process called “</a:t>
            </a:r>
            <a:r>
              <a:rPr lang="en-US" altLang="zh-CN">
                <a:hlinkClick r:id="rId3"/>
              </a:rPr>
              <a:t>Electron Beam Melting</a:t>
            </a:r>
            <a:r>
              <a:rPr lang="en-US" altLang="zh-CN"/>
              <a:t>” and finished with traditional machining processes. While not the norm these uses begin to suggest what is possible in medicine and industry.</a:t>
            </a:r>
            <a:endParaRPr lang="zh-CN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965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On the right, high tolerance engine parts were printed using a process called “</a:t>
            </a:r>
            <a:r>
              <a:rPr lang="en-US" altLang="zh-CN">
                <a:hlinkClick r:id="rId3"/>
              </a:rPr>
              <a:t>Electron Beam Melting</a:t>
            </a:r>
            <a:r>
              <a:rPr lang="en-US" altLang="zh-CN"/>
              <a:t>” and finished with traditional machining processes. While not the norm these uses begin to suggest what is possible in medicine and industry.</a:t>
            </a:r>
            <a:endParaRPr lang="zh-CN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1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Prof</a:t>
            </a:r>
            <a:r>
              <a:rPr lang="en-US" altLang="zh-CN" baseline="0" dirty="0"/>
              <a:t> devices are fairly expensive, hard-to-deploy, and most importantly, too eye-catching (not practical in real attack).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44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5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structure of the stepper motor: toothed electromagnets and geared-shape rotor.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FC7D1FA-6CDC-3545-B5A0-16061DE46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7255FFD7-2CD9-3246-9C3D-0EF3C79230E4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EBC616E-EECD-194D-B0AF-B777A8748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F84BBB92-A6D0-8448-98B5-24B048912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187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Click on ‘Temporal/Spectral</a:t>
            </a:r>
            <a:r>
              <a:rPr lang="en-US" altLang="zh-CN" baseline="0" dirty="0"/>
              <a:t> Features’</a:t>
            </a:r>
            <a:r>
              <a:rPr lang="en-US" altLang="zh-CN" dirty="0"/>
              <a:t> and jump to feature list.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9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Click</a:t>
            </a:r>
            <a:r>
              <a:rPr lang="en-US" altLang="zh-CN" baseline="0" dirty="0"/>
              <a:t> on ‘Printing </a:t>
            </a:r>
            <a:r>
              <a:rPr lang="en-US" altLang="zh-CN" baseline="0"/>
              <a:t>Status Prediction’ to </a:t>
            </a:r>
            <a:r>
              <a:rPr lang="en-US" altLang="zh-CN" baseline="0" dirty="0"/>
              <a:t>jump back.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Click on ‘Algorithm 1</a:t>
            </a:r>
            <a:r>
              <a:rPr lang="en-US" altLang="zh-CN" baseline="0" dirty="0"/>
              <a:t>’</a:t>
            </a:r>
            <a:r>
              <a:rPr lang="en-US" altLang="zh-CN" dirty="0"/>
              <a:t> and jump to the</a:t>
            </a:r>
            <a:r>
              <a:rPr lang="en-US" altLang="zh-CN" baseline="0" dirty="0"/>
              <a:t> proposed algorithm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01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‘G-code Reconstruction’ to jump</a:t>
            </a:r>
            <a:r>
              <a:rPr lang="en-US" baseline="0" dirty="0"/>
              <a:t>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16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D6EF4-754C-4E55-B1A0-EBEC3C71E6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33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D6EF4-754C-4E55-B1A0-EBEC3C71E6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7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EB3B3E6-4264-864F-A566-6627F70BB9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6269CE61-746B-B842-9095-532091A12545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5CBB8B3-8800-6745-81C9-23AD482D9A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81ACD54-06C7-0543-9E92-5123013CC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42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53F780F0-4BD4-E24B-B87C-AADE2011A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7AC28388-99CB-9A48-8654-72C9C97F7CEE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063347DE-AB74-3745-AEB5-1DF1A1ADFA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ED432173-9D8C-4C43-98D4-902DB2295B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15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94015C8-83A2-F14F-B710-42B8217ED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A9337891-79CE-7C46-9F17-3613EE246391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BE9C74F-E546-4847-85C4-5820D5F48F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9ACD9E8-961E-044C-A1AC-66A524449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94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43D1A111-E42E-394A-9BB6-F59AC3305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84D4A068-DD42-3E48-8E20-F80F4EE3015C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60F42D2-8CB6-3941-8563-563D0FA002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4ADB6DB-9A0C-2F45-A18B-AE8971293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788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601EC18-159E-4D4A-B7B2-143BE9AB6A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18E77969-9D58-9243-9623-7A017FFB737C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08E1BFD-4D19-2B4C-A8FE-9AB1617AB5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C23C523-F9DD-0F4C-9B7D-82E7C5F2C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82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F17F0D81-3C65-AE49-BF9E-979BA3FE7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1BD9C083-A6C2-9E41-92EE-4A405962D41C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D27B752-4896-554A-8EAF-2BD5991C2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C31529-6014-2948-8A9C-A7AF250CF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68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3E75C616-C84C-9F4C-B355-6C696979B4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CD04B3AD-DFB9-4A4D-ABDB-CE5204F02406}" type="slidenum"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zh-CN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3DB5FF4-585D-684B-A2A3-7EC8C324AC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03342F2-4FCB-0B4B-BB93-2EEAB0DC6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21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5E77-1B01-6E40-8A48-486FE257C354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74ED-69C8-5E48-BA32-12FC8524B118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0B4E-5AF4-494B-979F-2707002B8731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le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1"/>
          <p:cNvSpPr>
            <a:spLocks noGrp="1"/>
          </p:cNvSpPr>
          <p:nvPr>
            <p:ph type="title"/>
          </p:nvPr>
        </p:nvSpPr>
        <p:spPr bwMode="auto">
          <a:xfrm>
            <a:off x="0" y="76200"/>
            <a:ext cx="1219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600"/>
            </a:lvl1pPr>
          </a:lstStyle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"/>
          </p:nvPr>
        </p:nvSpPr>
        <p:spPr>
          <a:xfrm>
            <a:off x="508000" y="838200"/>
            <a:ext cx="11176000" cy="5641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753600" y="228600"/>
            <a:ext cx="1320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875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CD72-A064-3140-BFE6-11BA2482F93D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E6C8-E959-6749-B5A1-D0DDF1691503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CFC6-B26B-F743-9B50-A3E13915DD1D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19D0-B512-7144-B4E9-49F2B6FF825F}" type="datetime1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D9E7-FE47-D749-BFAC-921CEA18FBE6}" type="datetime1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4303-0A0F-C046-BDC0-37C5AEBDE2B8}" type="datetime1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91D6-D445-F845-A5E0-1273EAAA92DF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EC9D-3F92-5D42-A37D-E9D934B37E65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94C63-6E6F-F34D-AAF1-81B92C201FD4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diagramData" Target="../diagrams/data1.xml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13.emf"/><Relationship Id="rId7" Type="http://schemas.openxmlformats.org/officeDocument/2006/relationships/image" Target="../media/image4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emf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emf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5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8.png"/><Relationship Id="rId7" Type="http://schemas.openxmlformats.org/officeDocument/2006/relationships/slide" Target="slide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8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0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1HjF4A3WE4?t=5" TargetMode="External"/><Relationship Id="rId2" Type="http://schemas.openxmlformats.org/officeDocument/2006/relationships/hyperlink" Target="https://youtu.be/_FrKySibcb8?t=1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nford.edu/gyrophone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xpl/RecentIssue.jsp?punumber=10206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go.ncsu.edu/cesurve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E0188-BA2B-314C-B588-2FD89FE4D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57" y="478971"/>
            <a:ext cx="11738099" cy="34716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ea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ea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ea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ea typeface="Helvetica Neue" charset="0"/>
              </a:rPr>
              <a:t>Lecture 25: </a:t>
            </a:r>
            <a:r>
              <a:rPr lang="en-US" sz="4400" dirty="0">
                <a:solidFill>
                  <a:schemeClr val="tx1"/>
                </a:solidFill>
              </a:rPr>
              <a:t>Acoustic and Motion sensor based side-channels</a:t>
            </a:r>
            <a:br>
              <a:rPr lang="en-US" sz="4400" dirty="0">
                <a:solidFill>
                  <a:schemeClr val="tx1"/>
                </a:solidFill>
                <a:ea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937" y="427376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655" y="4618429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Nov. 12,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12DB-760D-2A4F-A964-B2D10B3B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Recovered Text</a:t>
            </a:r>
            <a:endParaRPr lang="en-US" dirty="0"/>
          </a:p>
        </p:txBody>
      </p:sp>
      <p:pic>
        <p:nvPicPr>
          <p:cNvPr id="11267" name="Picture 4" descr="&quot;&quot;">
            <a:extLst>
              <a:ext uri="{FF2B5EF4-FFF2-40B4-BE49-F238E27FC236}">
                <a16:creationId xmlns:a16="http://schemas.microsoft.com/office/drawing/2014/main" id="{A2724ED3-4FD1-8E43-A6EB-3E705DFF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1600201"/>
            <a:ext cx="53657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5" descr="&quot;&quot;">
            <a:extLst>
              <a:ext uri="{FF2B5EF4-FFF2-40B4-BE49-F238E27FC236}">
                <a16:creationId xmlns:a16="http://schemas.microsoft.com/office/drawing/2014/main" id="{83183637-18B5-1340-893C-1CA0A78F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627438"/>
            <a:ext cx="562133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Oval 8" descr="&quot;&quot;">
            <a:extLst>
              <a:ext uri="{FF2B5EF4-FFF2-40B4-BE49-F238E27FC236}">
                <a16:creationId xmlns:a16="http://schemas.microsoft.com/office/drawing/2014/main" id="{8A439D5B-5D0E-9E4B-837A-53F09C44D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2001838"/>
            <a:ext cx="6858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1" name="Oval 9" descr="&quot;&quot;">
            <a:extLst>
              <a:ext uri="{FF2B5EF4-FFF2-40B4-BE49-F238E27FC236}">
                <a16:creationId xmlns:a16="http://schemas.microsoft.com/office/drawing/2014/main" id="{04F43778-D0D3-F045-A4A0-CC7458188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87838"/>
            <a:ext cx="6858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2" name="Oval 10" descr="&quot;&quot;">
            <a:extLst>
              <a:ext uri="{FF2B5EF4-FFF2-40B4-BE49-F238E27FC236}">
                <a16:creationId xmlns:a16="http://schemas.microsoft.com/office/drawing/2014/main" id="{EB2D9C5B-BE41-124A-A234-2DEB155C4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306638"/>
            <a:ext cx="1143000" cy="381000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3" name="Oval 11" descr="&quot;&quot;">
            <a:extLst>
              <a:ext uri="{FF2B5EF4-FFF2-40B4-BE49-F238E27FC236}">
                <a16:creationId xmlns:a16="http://schemas.microsoft.com/office/drawing/2014/main" id="{7DB2A6BB-A5F1-E444-A16C-100965430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287838"/>
            <a:ext cx="1143000" cy="381000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3" name="Text Box 13" descr="&quot;&quot;">
            <a:extLst>
              <a:ext uri="{FF2B5EF4-FFF2-40B4-BE49-F238E27FC236}">
                <a16:creationId xmlns:a16="http://schemas.microsoft.com/office/drawing/2014/main" id="{F3997665-5339-644B-9A25-0C38B7C5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695950"/>
            <a:ext cx="335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_____ </a:t>
            </a:r>
            <a:r>
              <a:rPr lang="en-US" altLang="zh-CN" sz="200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= errors in recovery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6" name="Text Box 14" descr="&quot;&quot;">
            <a:extLst>
              <a:ext uri="{FF2B5EF4-FFF2-40B4-BE49-F238E27FC236}">
                <a16:creationId xmlns:a16="http://schemas.microsoft.com/office/drawing/2014/main" id="{6EEE5923-E3B9-514A-A1A6-F7CCF1BAD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653088"/>
            <a:ext cx="396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= errors corrected by grammar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7" name="Oval 15" descr="&quot;&quot;">
            <a:extLst>
              <a:ext uri="{FF2B5EF4-FFF2-40B4-BE49-F238E27FC236}">
                <a16:creationId xmlns:a16="http://schemas.microsoft.com/office/drawing/2014/main" id="{6CCF185D-C301-554C-A91E-0E9C66EC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638800"/>
            <a:ext cx="6858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6" descr="&quot;&quot;">
            <a:extLst>
              <a:ext uri="{FF2B5EF4-FFF2-40B4-BE49-F238E27FC236}">
                <a16:creationId xmlns:a16="http://schemas.microsoft.com/office/drawing/2014/main" id="{4041BB08-F9AD-1E4C-A3CA-5A6A6EBF8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895476"/>
            <a:ext cx="1676400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Before spelling and grammar correction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6" descr="&quot;&quot;">
            <a:extLst>
              <a:ext uri="{FF2B5EF4-FFF2-40B4-BE49-F238E27FC236}">
                <a16:creationId xmlns:a16="http://schemas.microsoft.com/office/drawing/2014/main" id="{D34C5D3E-9DB6-1742-85FB-57C4246F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800476"/>
            <a:ext cx="1676400" cy="923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After spelling and grammar correction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9" name="Text Box 4">
            <a:extLst>
              <a:ext uri="{FF2B5EF4-FFF2-40B4-BE49-F238E27FC236}">
                <a16:creationId xmlns:a16="http://schemas.microsoft.com/office/drawing/2014/main" id="{F652C63E-2BAF-EF4D-ADD4-D6A2F8E4D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5E3003C-F4C5-DC4E-9D08-8FF6E121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83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  <p:bldP spid="28681" grpId="0" animBg="1"/>
      <p:bldP spid="28682" grpId="0" animBg="1"/>
      <p:bldP spid="28683" grpId="0" animBg="1"/>
      <p:bldP spid="28686" grpId="0"/>
      <p:bldP spid="286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EC6-4FFA-8F4D-BB6A-F4959AA0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Feedback-based Training</a:t>
            </a:r>
            <a:endParaRPr lang="en-US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9442D04-73DB-4E4B-A0C5-02568529C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Recovered characters + language correction provide feedback for more rounds of training</a:t>
            </a: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Output: 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keystroke classifier</a:t>
            </a:r>
          </a:p>
          <a:p>
            <a:pPr lvl="1"/>
            <a:r>
              <a:rPr lang="en-US" altLang="zh-CN" u="sng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Language-independent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Can be used to recognize </a:t>
            </a:r>
            <a:r>
              <a:rPr lang="en-US" altLang="zh-CN" u="sng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random</a:t>
            </a:r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sequences of keys</a:t>
            </a:r>
          </a:p>
          <a:p>
            <a:pPr lvl="2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For example, passwords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Many possible representations of keystroke classifier</a:t>
            </a:r>
          </a:p>
          <a:p>
            <a:pPr lvl="2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Neural networks, linear classification, Gaussian mixtures</a:t>
            </a:r>
          </a:p>
        </p:txBody>
      </p:sp>
      <p:sp>
        <p:nvSpPr>
          <p:cNvPr id="12293" name="Text Box 4">
            <a:extLst>
              <a:ext uri="{FF2B5EF4-FFF2-40B4-BE49-F238E27FC236}">
                <a16:creationId xmlns:a16="http://schemas.microsoft.com/office/drawing/2014/main" id="{4EF5AF40-0C12-A14A-ADC4-12882432E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E6A4F07-3292-D44E-8959-A52970FA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123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186-4AA9-2D4E-A35F-60891116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Experiment: Single Keyboard</a:t>
            </a:r>
            <a:endParaRPr lang="en-US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0D8C04F-A08D-6A43-ADCE-50C8C92EC0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Logitech Elite Duo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  wireless keyboard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4 data sets recorded in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 two settings: quiet and noisy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Consecutive keystrokes are clearly separable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ally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extract keystroke positions in the signal 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with some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manual error correction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40E977C-A1DA-5E4B-90DD-25062763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6" name="Picture 63" descr="keyboard">
            <a:extLst>
              <a:ext uri="{FF2B5EF4-FFF2-40B4-BE49-F238E27FC236}">
                <a16:creationId xmlns:a16="http://schemas.microsoft.com/office/drawing/2014/main" id="{AA22A3AE-045F-E840-B153-710F48CB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752601"/>
            <a:ext cx="25781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4">
            <a:extLst>
              <a:ext uri="{FF2B5EF4-FFF2-40B4-BE49-F238E27FC236}">
                <a16:creationId xmlns:a16="http://schemas.microsoft.com/office/drawing/2014/main" id="{27616341-FAE8-F449-96FC-3E94DAAAA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</p:spTree>
    <p:extLst>
      <p:ext uri="{BB962C8B-B14F-4D97-AF65-F5344CB8AC3E}">
        <p14:creationId xmlns:p14="http://schemas.microsoft.com/office/powerpoint/2010/main" val="32589017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1">
            <a:extLst>
              <a:ext uri="{FF2B5EF4-FFF2-40B4-BE49-F238E27FC236}">
                <a16:creationId xmlns:a16="http://schemas.microsoft.com/office/drawing/2014/main" id="{C31AA03A-FFEB-5B4F-B966-63232190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40496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for a Single Keyboard</a:t>
            </a:r>
          </a:p>
        </p:txBody>
      </p:sp>
      <p:sp>
        <p:nvSpPr>
          <p:cNvPr id="14420" name="Content Placeholder 14">
            <a:extLst>
              <a:ext uri="{FF2B5EF4-FFF2-40B4-BE49-F238E27FC236}">
                <a16:creationId xmlns:a16="http://schemas.microsoft.com/office/drawing/2014/main" id="{DBCE460F-050D-2749-869A-6CEAEB37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6705600" cy="3227388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Initial and final recognition rate</a:t>
            </a:r>
          </a:p>
        </p:txBody>
      </p:sp>
      <p:graphicFrame>
        <p:nvGraphicFramePr>
          <p:cNvPr id="131292" name="Group 220" descr="&quot;&quot;">
            <a:extLst>
              <a:ext uri="{FF2B5EF4-FFF2-40B4-BE49-F238E27FC236}">
                <a16:creationId xmlns:a16="http://schemas.microsoft.com/office/drawing/2014/main" id="{979C1680-A597-0D4F-9223-9904A47E9CF8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88698785"/>
              </p:ext>
            </p:extLst>
          </p:nvPr>
        </p:nvGraphicFramePr>
        <p:xfrm>
          <a:off x="2438401" y="2133601"/>
          <a:ext cx="7312025" cy="1965325"/>
        </p:xfrm>
        <a:graphic>
          <a:graphicData uri="http://schemas.openxmlformats.org/drawingml/2006/table">
            <a:tbl>
              <a:tblPr firstRow="1"/>
              <a:tblGrid>
                <a:gridCol w="102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Recording length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Number of words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Number of keys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1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~12 min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~400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~2500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~27 min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~1000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~5500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3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~22 min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~800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~4200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4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~24 min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~700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~4300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01" marB="48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1289" name="Group 217" descr="&quot;&quot;">
            <a:extLst>
              <a:ext uri="{FF2B5EF4-FFF2-40B4-BE49-F238E27FC236}">
                <a16:creationId xmlns:a16="http://schemas.microsoft.com/office/drawing/2014/main" id="{C4C2FCAD-9BDE-B44B-818E-EC2469CEF469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3034689"/>
              </p:ext>
            </p:extLst>
          </p:nvPr>
        </p:nvGraphicFramePr>
        <p:xfrm>
          <a:off x="2438400" y="4800600"/>
          <a:ext cx="7772400" cy="1573212"/>
        </p:xfrm>
        <a:graphic>
          <a:graphicData uri="http://schemas.openxmlformats.org/drawingml/2006/table">
            <a:tbl>
              <a:tblPr firstRow="1"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3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1 (%)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2 (%)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3 (%)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Set 4 (%)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3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Initial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35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76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39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32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73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23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68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Final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96</a:t>
                      </a: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89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96</a:t>
                      </a: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83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95</a:t>
                      </a: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92</a:t>
                      </a:r>
                      <a:endParaRPr kumimoji="0" 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19" name="Text Box 4">
            <a:extLst>
              <a:ext uri="{FF2B5EF4-FFF2-40B4-BE49-F238E27FC236}">
                <a16:creationId xmlns:a16="http://schemas.microsoft.com/office/drawing/2014/main" id="{50A4DF4F-B90E-4B42-A635-771C43613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FD56F61-8476-904B-AB9F-A6D0E07E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1B137-B85E-2D46-AC7E-E094F21E0134}"/>
              </a:ext>
            </a:extLst>
          </p:cNvPr>
          <p:cNvSpPr/>
          <p:nvPr/>
        </p:nvSpPr>
        <p:spPr>
          <a:xfrm>
            <a:off x="113272" y="4961729"/>
            <a:ext cx="2096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Corrected after several rounds of feedback. E.g., using 4, 5, 7 and 10 minutes of data</a:t>
            </a:r>
          </a:p>
        </p:txBody>
      </p:sp>
    </p:spTree>
    <p:extLst>
      <p:ext uri="{BB962C8B-B14F-4D97-AF65-F5344CB8AC3E}">
        <p14:creationId xmlns:p14="http://schemas.microsoft.com/office/powerpoint/2010/main" val="98290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BD7D-7B91-9D4D-8B78-719F0B2B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Experiment: Multiple Keyboards</a:t>
            </a:r>
            <a:endParaRPr lang="en-US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907A35C-BE0F-1A42-83E8-6103FF9D5E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Keyboard 1: Dell QuietKey PS/2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use for about 6 months</a:t>
            </a:r>
          </a:p>
          <a:p>
            <a:pPr lvl="1"/>
            <a:endParaRPr lang="en-US" altLang="zh-CN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Keyboard 2: Dell QuietKey PS/2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use for more than 5 years</a:t>
            </a:r>
          </a:p>
          <a:p>
            <a:pPr lvl="2"/>
            <a:endParaRPr lang="en-US" altLang="zh-CN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Keyboard 3: Dell Wireless Keyboard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New</a:t>
            </a:r>
          </a:p>
        </p:txBody>
      </p:sp>
      <p:pic>
        <p:nvPicPr>
          <p:cNvPr id="15364" name="Picture 5" descr="Keyboards">
            <a:extLst>
              <a:ext uri="{FF2B5EF4-FFF2-40B4-BE49-F238E27FC236}">
                <a16:creationId xmlns:a16="http://schemas.microsoft.com/office/drawing/2014/main" id="{812D34B9-9F6C-9745-8EE7-DF619A3D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05000"/>
            <a:ext cx="231298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 descr="Keyboards">
            <a:extLst>
              <a:ext uri="{FF2B5EF4-FFF2-40B4-BE49-F238E27FC236}">
                <a16:creationId xmlns:a16="http://schemas.microsoft.com/office/drawing/2014/main" id="{4967D990-DB22-5340-8E86-D4455662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1"/>
            <a:ext cx="2843213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7" descr="Keyboards">
            <a:extLst>
              <a:ext uri="{FF2B5EF4-FFF2-40B4-BE49-F238E27FC236}">
                <a16:creationId xmlns:a16="http://schemas.microsoft.com/office/drawing/2014/main" id="{DF4F6BFB-AA8B-C343-B90B-09BDEDBA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4800600"/>
            <a:ext cx="20939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 Box 4">
            <a:extLst>
              <a:ext uri="{FF2B5EF4-FFF2-40B4-BE49-F238E27FC236}">
                <a16:creationId xmlns:a16="http://schemas.microsoft.com/office/drawing/2014/main" id="{9D9209E2-7E7C-2641-A972-BCAA6814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1265" y="1300162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Tygar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AA9AB81-A136-F948-AA04-E3983E19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4871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23A927E4-8EEB-DE45-8F74-DF607EDF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2" y="225424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for Multiple Keyboards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5B58B97-FE06-FB4A-BB0B-8E91ED13F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12-minute recording with app. 2300 characters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2444" name="Group 108" descr="&quot;&quot;">
            <a:extLst>
              <a:ext uri="{FF2B5EF4-FFF2-40B4-BE49-F238E27FC236}">
                <a16:creationId xmlns:a16="http://schemas.microsoft.com/office/drawing/2014/main" id="{91461C97-AADC-B94F-88E8-94A0FBEFDE7E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74776834"/>
              </p:ext>
            </p:extLst>
          </p:nvPr>
        </p:nvGraphicFramePr>
        <p:xfrm>
          <a:off x="2438400" y="2312988"/>
          <a:ext cx="7543800" cy="1573212"/>
        </p:xfrm>
        <a:graphic>
          <a:graphicData uri="http://schemas.openxmlformats.org/drawingml/2006/table">
            <a:tbl>
              <a:tblPr firstRow="1"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3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Keyboard 1 (%)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Keyboard 2 (%)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Keyboard 3 (%)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3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Word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Char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Initial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31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72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20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62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23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64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Final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93</a:t>
                      </a: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82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94</a:t>
                      </a: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75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90</a:t>
                      </a:r>
                      <a:endParaRPr kumimoji="0" 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8631" marB="486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26" name="Text Box 4">
            <a:extLst>
              <a:ext uri="{FF2B5EF4-FFF2-40B4-BE49-F238E27FC236}">
                <a16:creationId xmlns:a16="http://schemas.microsoft.com/office/drawing/2014/main" id="{51A81E02-EF78-AD47-9A85-034AB08B3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132" y="136604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Tygar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ABBC5D8-4108-534D-81FB-2A93C8B2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0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8" y="350950"/>
            <a:ext cx="7311660" cy="788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Printing</a:t>
            </a:r>
          </a:p>
        </p:txBody>
      </p:sp>
      <p:sp>
        <p:nvSpPr>
          <p:cNvPr id="6" name="矩形 5" descr="&quot;&quot;"/>
          <p:cNvSpPr/>
          <p:nvPr/>
        </p:nvSpPr>
        <p:spPr>
          <a:xfrm>
            <a:off x="1884232" y="1792977"/>
            <a:ext cx="2367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Cyber Design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 descr="&quot;&quot;"/>
          <p:cNvGrpSpPr/>
          <p:nvPr/>
        </p:nvGrpSpPr>
        <p:grpSpPr>
          <a:xfrm>
            <a:off x="1702326" y="2278842"/>
            <a:ext cx="2895600" cy="2554224"/>
            <a:chOff x="-228600" y="1981200"/>
            <a:chExt cx="3983883" cy="3505200"/>
          </a:xfrm>
        </p:grpSpPr>
        <p:pic>
          <p:nvPicPr>
            <p:cNvPr id="8" name="图片 7" descr="&quot;&quot;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600" y="1981200"/>
              <a:ext cx="3983883" cy="3505200"/>
            </a:xfrm>
            <a:prstGeom prst="rect">
              <a:avLst/>
            </a:prstGeom>
          </p:spPr>
        </p:pic>
        <p:pic>
          <p:nvPicPr>
            <p:cNvPr id="9" name="图片 8" descr="&quot;&quot;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2819400"/>
              <a:ext cx="1167675" cy="1450241"/>
            </a:xfrm>
            <a:prstGeom prst="rect">
              <a:avLst/>
            </a:prstGeom>
          </p:spPr>
        </p:pic>
      </p:grpSp>
      <p:pic>
        <p:nvPicPr>
          <p:cNvPr id="10" name="图片 9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87" y="2819400"/>
            <a:ext cx="1353291" cy="1577752"/>
          </a:xfrm>
          <a:prstGeom prst="rect">
            <a:avLst/>
          </a:prstGeom>
        </p:spPr>
      </p:pic>
      <p:pic>
        <p:nvPicPr>
          <p:cNvPr id="4" name="图片 3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94" y="2528737"/>
            <a:ext cx="2318670" cy="2054434"/>
          </a:xfrm>
          <a:prstGeom prst="rect">
            <a:avLst/>
          </a:prstGeom>
        </p:spPr>
      </p:pic>
      <p:sp>
        <p:nvSpPr>
          <p:cNvPr id="12" name="矩形 11" descr="&quot;&quot;"/>
          <p:cNvSpPr/>
          <p:nvPr/>
        </p:nvSpPr>
        <p:spPr>
          <a:xfrm>
            <a:off x="5169140" y="1792977"/>
            <a:ext cx="2043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3D Printing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 descr="&quot;&quot;"/>
          <p:cNvSpPr/>
          <p:nvPr/>
        </p:nvSpPr>
        <p:spPr>
          <a:xfrm>
            <a:off x="7894010" y="1792976"/>
            <a:ext cx="2697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Physical Object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Down Arrow 12" descr="&quot;&quot;"/>
          <p:cNvSpPr/>
          <p:nvPr/>
        </p:nvSpPr>
        <p:spPr>
          <a:xfrm rot="16200000">
            <a:off x="4385964" y="3197908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Down Arrow 12" descr="&quot;&quot;"/>
          <p:cNvSpPr/>
          <p:nvPr/>
        </p:nvSpPr>
        <p:spPr>
          <a:xfrm rot="16200000">
            <a:off x="7597086" y="3191998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6" name="图片 15" descr="&quot;&quot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827" y="2638005"/>
            <a:ext cx="2038159" cy="1835899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781E2F7-C3A2-9C4F-BD9E-1427AEBF3C2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6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US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8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437" y="78617"/>
            <a:ext cx="10515600" cy="845309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Printing Principle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 descr="&quot;&quot;"/>
          <p:cNvSpPr/>
          <p:nvPr/>
        </p:nvSpPr>
        <p:spPr>
          <a:xfrm>
            <a:off x="2324885" y="1109663"/>
            <a:ext cx="7428715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3" name="Content Placeholder 6"/>
          <p:cNvSpPr>
            <a:spLocks noGrp="1"/>
          </p:cNvSpPr>
          <p:nvPr>
            <p:ph idx="1"/>
          </p:nvPr>
        </p:nvSpPr>
        <p:spPr>
          <a:xfrm>
            <a:off x="2819401" y="1079536"/>
            <a:ext cx="6365517" cy="1130264"/>
          </a:xfrm>
        </p:spPr>
        <p:txBody>
          <a:bodyPr/>
          <a:lstStyle/>
          <a:p>
            <a:pPr marL="366713" lvl="1" indent="0">
              <a:buNone/>
            </a:pPr>
            <a:r>
              <a:rPr lang="en-US" altLang="zh-CN" dirty="0"/>
              <a:t>Add layers of material one at a time to build the solid part from bottom to top</a:t>
            </a:r>
          </a:p>
        </p:txBody>
      </p:sp>
      <p:pic>
        <p:nvPicPr>
          <p:cNvPr id="8" name="Picture 7" descr="3d printi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6102" y="2819400"/>
            <a:ext cx="1803789" cy="24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3d printi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8320" y="3371998"/>
            <a:ext cx="1813481" cy="1342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9" descr="3d print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2" y="2819401"/>
            <a:ext cx="18319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1" descr="3d print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2" y="2819401"/>
            <a:ext cx="17637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 descr="3d printing"/>
          <p:cNvSpPr/>
          <p:nvPr/>
        </p:nvSpPr>
        <p:spPr>
          <a:xfrm rot="16200000">
            <a:off x="3886201" y="3700500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Down Arrow 13" descr="3d printing"/>
          <p:cNvSpPr/>
          <p:nvPr/>
        </p:nvSpPr>
        <p:spPr>
          <a:xfrm rot="16200000">
            <a:off x="6363102" y="3700501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00035" y="5943601"/>
            <a:ext cx="1306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7033" y="5943601"/>
            <a:ext cx="124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Slicing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18202" y="5943601"/>
            <a:ext cx="2043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3D Printing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圆角矩形 14" descr="&quot;&quot;"/>
          <p:cNvSpPr/>
          <p:nvPr/>
        </p:nvSpPr>
        <p:spPr>
          <a:xfrm>
            <a:off x="3954858" y="5942752"/>
            <a:ext cx="4427143" cy="56337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6"/>
          <p:cNvSpPr txBox="1">
            <a:spLocks/>
          </p:cNvSpPr>
          <p:nvPr/>
        </p:nvSpPr>
        <p:spPr bwMode="auto">
          <a:xfrm>
            <a:off x="3627125" y="6025530"/>
            <a:ext cx="4724400" cy="53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8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F2936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en-US" altLang="zh-CN" dirty="0"/>
              <a:t>3D Printing =&gt; Structure-free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89DCFA5-5491-8740-A890-B495330B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  <p:bldP spid="11" grpId="0"/>
      <p:bldP spid="12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199"/>
            <a:ext cx="12192000" cy="104008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Printer</a:t>
            </a:r>
          </a:p>
        </p:txBody>
      </p:sp>
      <p:pic>
        <p:nvPicPr>
          <p:cNvPr id="3" name="图片 2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3351">
            <a:off x="1887172" y="1297797"/>
            <a:ext cx="3536173" cy="3505200"/>
          </a:xfrm>
          <a:prstGeom prst="rect">
            <a:avLst/>
          </a:prstGeom>
        </p:spPr>
      </p:pic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9657">
            <a:off x="5239960" y="2316179"/>
            <a:ext cx="5214938" cy="3476625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0177C6-D04A-8C42-AF1C-ED3FF6BA80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18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10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98070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Printing Market</a:t>
            </a:r>
          </a:p>
        </p:txBody>
      </p:sp>
      <p:pic>
        <p:nvPicPr>
          <p:cNvPr id="4" name="图片 3" descr="&quot;&quot;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38200"/>
            <a:ext cx="9148479" cy="5486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491408" y="2057400"/>
            <a:ext cx="7239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8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F2936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FF0000"/>
                </a:solidFill>
              </a:rPr>
              <a:t>$21 </a:t>
            </a:r>
            <a:r>
              <a:rPr lang="en-US" sz="8000" dirty="0">
                <a:solidFill>
                  <a:schemeClr val="bg1"/>
                </a:solidFill>
              </a:rPr>
              <a:t>Billion </a:t>
            </a:r>
            <a:r>
              <a:rPr lang="en-US" sz="5400" dirty="0">
                <a:solidFill>
                  <a:schemeClr val="bg1"/>
                </a:solidFill>
              </a:rPr>
              <a:t>by 2020</a:t>
            </a:r>
          </a:p>
        </p:txBody>
      </p:sp>
      <p:pic>
        <p:nvPicPr>
          <p:cNvPr id="8" name="图片 7" descr="&quot;&quo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68" y="3200400"/>
            <a:ext cx="3164782" cy="382007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0B8217C-F2E6-9E4F-AB51-7B9CE9CAC7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19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79461-F169-7749-A946-0D931B26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62319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131" y="1243414"/>
            <a:ext cx="10909738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Inference attacks based on: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Acoustic side channels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keystroke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3D printed object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inaudible voice commands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Motion sensor based side channels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speech recognition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route/location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301B8-EFDC-5548-9441-BEAFCEF10B6C}"/>
              </a:ext>
            </a:extLst>
          </p:cNvPr>
          <p:cNvSpPr txBox="1"/>
          <p:nvPr/>
        </p:nvSpPr>
        <p:spPr>
          <a:xfrm>
            <a:off x="1123091" y="5983875"/>
            <a:ext cx="927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have been taken from 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Vitaly </a:t>
            </a:r>
            <a:r>
              <a:rPr lang="en-US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Chen Song, Sheng Shen, Yan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Michalevsky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" y="-31402"/>
            <a:ext cx="9144000" cy="9045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Printing Application</a:t>
            </a:r>
          </a:p>
        </p:txBody>
      </p:sp>
      <p:pic>
        <p:nvPicPr>
          <p:cNvPr id="21" name="图片 20" descr="application of 3d printing&#10;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762000"/>
            <a:ext cx="9148479" cy="5791200"/>
          </a:xfrm>
          <a:prstGeom prst="rect">
            <a:avLst/>
          </a:prstGeom>
        </p:spPr>
      </p:pic>
      <p:graphicFrame>
        <p:nvGraphicFramePr>
          <p:cNvPr id="5" name="Content Placeholder 4" descr="application of 3d printing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63189"/>
              </p:ext>
            </p:extLst>
          </p:nvPr>
        </p:nvGraphicFramePr>
        <p:xfrm>
          <a:off x="152400" y="762001"/>
          <a:ext cx="8771138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矩形 5" descr="application of 3d printing&#10;"/>
          <p:cNvSpPr/>
          <p:nvPr/>
        </p:nvSpPr>
        <p:spPr>
          <a:xfrm>
            <a:off x="3657600" y="2209801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Health-care Tool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 descr="application of 3d printing&#10;"/>
          <p:cNvSpPr/>
          <p:nvPr/>
        </p:nvSpPr>
        <p:spPr>
          <a:xfrm>
            <a:off x="3962400" y="3301426"/>
            <a:ext cx="114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Aerospace Unit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 descr="application of 3d printing&#10;"/>
          <p:cNvSpPr/>
          <p:nvPr/>
        </p:nvSpPr>
        <p:spPr>
          <a:xfrm>
            <a:off x="3352801" y="1066801"/>
            <a:ext cx="1328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Industrial Product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 descr="application of 3d printing&#10;"/>
          <p:cNvSpPr/>
          <p:nvPr/>
        </p:nvSpPr>
        <p:spPr>
          <a:xfrm>
            <a:off x="3657600" y="4495801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Biomedical</a:t>
            </a:r>
          </a:p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Organ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 descr="application of 3d printing&#10;"/>
          <p:cNvSpPr/>
          <p:nvPr/>
        </p:nvSpPr>
        <p:spPr>
          <a:xfrm>
            <a:off x="3581400" y="5663626"/>
            <a:ext cx="8903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Military Device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 descr="application of 3d printing&#10;"/>
          <p:cNvSpPr/>
          <p:nvPr/>
        </p:nvSpPr>
        <p:spPr>
          <a:xfrm>
            <a:off x="5638800" y="838200"/>
            <a:ext cx="3429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6" descr="application of 3d printing&#10;"/>
          <p:cNvPicPr>
            <a:picLocks noChangeAspect="1"/>
          </p:cNvPicPr>
          <p:nvPr/>
        </p:nvPicPr>
        <p:blipFill>
          <a:blip r:embed="rId9" cstate="print"/>
          <a:srcRect l="53226"/>
          <a:stretch>
            <a:fillRect/>
          </a:stretch>
        </p:blipFill>
        <p:spPr>
          <a:xfrm>
            <a:off x="6069063" y="827705"/>
            <a:ext cx="931375" cy="935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7" descr="application of 3d printing&#10;"/>
          <p:cNvPicPr>
            <a:picLocks noChangeAspect="1"/>
          </p:cNvPicPr>
          <p:nvPr/>
        </p:nvPicPr>
        <p:blipFill>
          <a:blip r:embed="rId10" cstate="print"/>
          <a:srcRect l="4839" r="33871"/>
          <a:stretch>
            <a:fillRect/>
          </a:stretch>
        </p:blipFill>
        <p:spPr>
          <a:xfrm>
            <a:off x="7625374" y="817210"/>
            <a:ext cx="994261" cy="935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圆角矩形 15" descr="application of 3d printing&#10;"/>
          <p:cNvSpPr/>
          <p:nvPr/>
        </p:nvSpPr>
        <p:spPr>
          <a:xfrm>
            <a:off x="5638800" y="1991695"/>
            <a:ext cx="3429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application of 3d printing&#10;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703"/>
            <a:ext cx="865662" cy="7923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Picture 6" descr="application of 3d printing&#10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73" y="2093151"/>
            <a:ext cx="1078902" cy="6904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 descr="application of 3d printing&#10;"/>
          <p:cNvSpPr/>
          <p:nvPr/>
        </p:nvSpPr>
        <p:spPr>
          <a:xfrm>
            <a:off x="5638800" y="3132556"/>
            <a:ext cx="3429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 descr="application of 3d printing&#10;"/>
          <p:cNvSpPr/>
          <p:nvPr/>
        </p:nvSpPr>
        <p:spPr>
          <a:xfrm>
            <a:off x="5638800" y="4330987"/>
            <a:ext cx="3429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 descr="application of 3d printing&#10;"/>
          <p:cNvSpPr/>
          <p:nvPr/>
        </p:nvSpPr>
        <p:spPr>
          <a:xfrm>
            <a:off x="5638800" y="5498812"/>
            <a:ext cx="3429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application of 3d printing&#10;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4011" y="3228555"/>
            <a:ext cx="963641" cy="72668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11" descr="application of 3d printing&#10;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44423" y="3209341"/>
            <a:ext cx="1137954" cy="765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图片 27" descr="application of 3d printing&#10;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71" y="4362720"/>
            <a:ext cx="1110407" cy="83151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图片 11" descr="application of 3d printing&#10;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010" y="4401040"/>
            <a:ext cx="1022590" cy="75487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Picture 2" descr="application of 3d printing&#10;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11" y="5562601"/>
            <a:ext cx="1356775" cy="8024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 descr="application of 3d printing&#10;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5529419"/>
            <a:ext cx="990600" cy="89164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0DC6DB88-1BC4-FF4F-AEDD-7A204ACF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0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6A39CF5-377C-9A42-B669-4A88FD66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1402"/>
            <a:ext cx="9144000" cy="9045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Printing Application</a:t>
            </a:r>
          </a:p>
        </p:txBody>
      </p:sp>
      <p:pic>
        <p:nvPicPr>
          <p:cNvPr id="21" name="图片 20" descr="application of 3d print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762000"/>
            <a:ext cx="9148479" cy="5791200"/>
          </a:xfrm>
          <a:prstGeom prst="rect">
            <a:avLst/>
          </a:prstGeom>
        </p:spPr>
      </p:pic>
      <p:graphicFrame>
        <p:nvGraphicFramePr>
          <p:cNvPr id="15" name="Content Placeholder 4" descr="application of 3d printing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144627"/>
              </p:ext>
            </p:extLst>
          </p:nvPr>
        </p:nvGraphicFramePr>
        <p:xfrm>
          <a:off x="152400" y="762001"/>
          <a:ext cx="8771138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矩形 5" descr="application of 3d printing"/>
          <p:cNvSpPr/>
          <p:nvPr/>
        </p:nvSpPr>
        <p:spPr>
          <a:xfrm>
            <a:off x="3657600" y="2209801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Health-care Tool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 descr="application of 3d print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343401"/>
            <a:ext cx="3697922" cy="1740199"/>
          </a:xfrm>
          <a:prstGeom prst="rect">
            <a:avLst/>
          </a:prstGeom>
        </p:spPr>
      </p:pic>
      <p:pic>
        <p:nvPicPr>
          <p:cNvPr id="7" name="图片 6" descr="application of 3d print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18240"/>
            <a:ext cx="1905000" cy="1891761"/>
          </a:xfrm>
          <a:prstGeom prst="rect">
            <a:avLst/>
          </a:prstGeom>
        </p:spPr>
      </p:pic>
      <p:sp>
        <p:nvSpPr>
          <p:cNvPr id="8" name="矩形 7" descr="application of 3d printing"/>
          <p:cNvSpPr/>
          <p:nvPr/>
        </p:nvSpPr>
        <p:spPr>
          <a:xfrm>
            <a:off x="3962400" y="3301426"/>
            <a:ext cx="114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Aerospace Unit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 descr="application of 3d printing"/>
          <p:cNvSpPr/>
          <p:nvPr/>
        </p:nvSpPr>
        <p:spPr>
          <a:xfrm>
            <a:off x="3352801" y="1066801"/>
            <a:ext cx="1328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Industrial Product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 descr="application of 3d printing"/>
          <p:cNvSpPr/>
          <p:nvPr/>
        </p:nvSpPr>
        <p:spPr>
          <a:xfrm>
            <a:off x="3657600" y="4495801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Biomedical</a:t>
            </a:r>
          </a:p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Organ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 descr="application of 3d printing"/>
          <p:cNvSpPr/>
          <p:nvPr/>
        </p:nvSpPr>
        <p:spPr>
          <a:xfrm>
            <a:off x="3581400" y="5663626"/>
            <a:ext cx="8903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Military Device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 descr="application of 3d printi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1" y="2159308"/>
            <a:ext cx="1502923" cy="1498292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B8BFD18-E8C4-1D4A-B6E6-7601970A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419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 3D printing system safe from attack?</a:t>
            </a:r>
          </a:p>
        </p:txBody>
      </p:sp>
      <p:pic>
        <p:nvPicPr>
          <p:cNvPr id="10" name="图片 9" descr="&quot;&quo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38201"/>
            <a:ext cx="1828800" cy="2438399"/>
          </a:xfrm>
          <a:prstGeom prst="rect">
            <a:avLst/>
          </a:prstGeom>
        </p:spPr>
      </p:pic>
      <p:pic>
        <p:nvPicPr>
          <p:cNvPr id="25" name="图片 24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913274"/>
            <a:ext cx="2286000" cy="2287126"/>
          </a:xfrm>
          <a:prstGeom prst="rect">
            <a:avLst/>
          </a:prstGeom>
        </p:spPr>
      </p:pic>
      <p:pic>
        <p:nvPicPr>
          <p:cNvPr id="12" name="图片 11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913274"/>
            <a:ext cx="2057400" cy="2264786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B6569D4-1CAE-8A4C-BD3D-5AA6CFE468B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22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1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41637" y="135684"/>
            <a:ext cx="9144000" cy="97862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Unobtrusive Side-channel Attack</a:t>
            </a:r>
          </a:p>
        </p:txBody>
      </p:sp>
      <p:grpSp>
        <p:nvGrpSpPr>
          <p:cNvPr id="6" name="组合 5" descr="attack setup"/>
          <p:cNvGrpSpPr/>
          <p:nvPr/>
        </p:nvGrpSpPr>
        <p:grpSpPr>
          <a:xfrm>
            <a:off x="1839540" y="914400"/>
            <a:ext cx="2895600" cy="2554224"/>
            <a:chOff x="-228600" y="1981200"/>
            <a:chExt cx="3983883" cy="3505200"/>
          </a:xfrm>
        </p:grpSpPr>
        <p:pic>
          <p:nvPicPr>
            <p:cNvPr id="8" name="图片 7" descr="&quot;&quot;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600" y="1981200"/>
              <a:ext cx="3983883" cy="3505200"/>
            </a:xfrm>
            <a:prstGeom prst="rect">
              <a:avLst/>
            </a:prstGeom>
          </p:spPr>
        </p:pic>
        <p:pic>
          <p:nvPicPr>
            <p:cNvPr id="9" name="图片 8" descr="&quot;&quot;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2819400"/>
              <a:ext cx="1167675" cy="1450241"/>
            </a:xfrm>
            <a:prstGeom prst="rect">
              <a:avLst/>
            </a:prstGeom>
          </p:spPr>
        </p:pic>
      </p:grpSp>
      <p:sp>
        <p:nvSpPr>
          <p:cNvPr id="14" name="Down Arrow 12" descr="attack setup"/>
          <p:cNvSpPr/>
          <p:nvPr/>
        </p:nvSpPr>
        <p:spPr>
          <a:xfrm rot="16200000">
            <a:off x="4523178" y="1833466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1" name="图片 10" descr="attack setu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08" y="1164295"/>
            <a:ext cx="2318670" cy="2054434"/>
          </a:xfrm>
          <a:prstGeom prst="rect">
            <a:avLst/>
          </a:prstGeom>
        </p:spPr>
      </p:pic>
      <p:sp>
        <p:nvSpPr>
          <p:cNvPr id="15" name="Down Arrow 12" descr="attack setup"/>
          <p:cNvSpPr/>
          <p:nvPr/>
        </p:nvSpPr>
        <p:spPr>
          <a:xfrm rot="16200000">
            <a:off x="7734300" y="1827556"/>
            <a:ext cx="304800" cy="6858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" name="图片 19" descr="attack setu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1" y="1424750"/>
            <a:ext cx="1702473" cy="1533525"/>
          </a:xfrm>
          <a:prstGeom prst="rect">
            <a:avLst/>
          </a:prstGeom>
        </p:spPr>
      </p:pic>
      <p:pic>
        <p:nvPicPr>
          <p:cNvPr id="4" name="图片 3" descr="attack setu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121" y="4706176"/>
            <a:ext cx="1846116" cy="1847025"/>
          </a:xfrm>
          <a:prstGeom prst="rect">
            <a:avLst/>
          </a:prstGeom>
        </p:spPr>
      </p:pic>
      <p:pic>
        <p:nvPicPr>
          <p:cNvPr id="24" name="Picture 2" descr="attack setu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0197" y="3668888"/>
            <a:ext cx="1136770" cy="7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 descr="attack set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90239">
            <a:off x="5979704" y="3059401"/>
            <a:ext cx="867111" cy="896110"/>
          </a:xfrm>
          <a:prstGeom prst="rect">
            <a:avLst/>
          </a:prstGeom>
        </p:spPr>
      </p:pic>
      <p:pic>
        <p:nvPicPr>
          <p:cNvPr id="17" name="图片 16" descr="attack set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293360"/>
            <a:ext cx="848700" cy="1056784"/>
          </a:xfrm>
          <a:prstGeom prst="rect">
            <a:avLst/>
          </a:prstGeom>
        </p:spPr>
      </p:pic>
      <p:sp>
        <p:nvSpPr>
          <p:cNvPr id="18" name="圆角矩形 17" descr="attack setup"/>
          <p:cNvSpPr/>
          <p:nvPr/>
        </p:nvSpPr>
        <p:spPr>
          <a:xfrm>
            <a:off x="7543800" y="4495800"/>
            <a:ext cx="2514600" cy="1981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 descr="attack setup"/>
          <p:cNvSpPr/>
          <p:nvPr/>
        </p:nvSpPr>
        <p:spPr>
          <a:xfrm>
            <a:off x="7912300" y="4456202"/>
            <a:ext cx="1765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Design: G-code File</a:t>
            </a:r>
            <a:endParaRPr lang="zh-CN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 descr="attack setu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934" y="5299179"/>
            <a:ext cx="1177866" cy="1036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圆角矩形 17" descr="attack setup"/>
          <p:cNvSpPr/>
          <p:nvPr/>
        </p:nvSpPr>
        <p:spPr>
          <a:xfrm>
            <a:off x="4953242" y="1066800"/>
            <a:ext cx="5486158" cy="548640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2" descr="attack setup"/>
          <p:cNvSpPr/>
          <p:nvPr/>
        </p:nvSpPr>
        <p:spPr>
          <a:xfrm>
            <a:off x="6645892" y="3668887"/>
            <a:ext cx="3973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Physical Attack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2DD32E78-A332-8949-8C25-5E53FC1BCB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23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41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199"/>
            <a:ext cx="12192000" cy="97830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Side-channel Attack Principle</a:t>
            </a:r>
          </a:p>
        </p:txBody>
      </p:sp>
      <p:sp>
        <p:nvSpPr>
          <p:cNvPr id="24" name="矩形 23"/>
          <p:cNvSpPr/>
          <p:nvPr/>
        </p:nvSpPr>
        <p:spPr>
          <a:xfrm>
            <a:off x="3159525" y="1163195"/>
            <a:ext cx="1603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G-code File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图片 31" descr="attack 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78" y="1733550"/>
            <a:ext cx="1234129" cy="108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attack set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33550"/>
            <a:ext cx="1371600" cy="1162050"/>
          </a:xfrm>
          <a:prstGeom prst="rect">
            <a:avLst/>
          </a:prstGeom>
        </p:spPr>
      </p:pic>
      <p:sp>
        <p:nvSpPr>
          <p:cNvPr id="23" name="Down Arrow 17" descr="attack setup"/>
          <p:cNvSpPr/>
          <p:nvPr/>
        </p:nvSpPr>
        <p:spPr>
          <a:xfrm rot="16200000">
            <a:off x="6254942" y="1935493"/>
            <a:ext cx="304800" cy="6096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组合 9" descr="attack setup"/>
          <p:cNvGrpSpPr/>
          <p:nvPr/>
        </p:nvGrpSpPr>
        <p:grpSpPr>
          <a:xfrm>
            <a:off x="7696201" y="1600201"/>
            <a:ext cx="1295911" cy="1508885"/>
            <a:chOff x="6324600" y="1861065"/>
            <a:chExt cx="1981200" cy="2280806"/>
          </a:xfrm>
        </p:grpSpPr>
        <p:pic>
          <p:nvPicPr>
            <p:cNvPr id="5" name="图片 4" descr="&quot;&quot;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600" y="2590800"/>
              <a:ext cx="1981200" cy="1551071"/>
            </a:xfrm>
            <a:prstGeom prst="rect">
              <a:avLst/>
            </a:prstGeom>
          </p:spPr>
        </p:pic>
        <p:pic>
          <p:nvPicPr>
            <p:cNvPr id="7" name="图片 6" descr="&quot;&quot;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265" y="1861065"/>
              <a:ext cx="1720335" cy="1720335"/>
            </a:xfrm>
            <a:prstGeom prst="rect">
              <a:avLst/>
            </a:prstGeom>
          </p:spPr>
        </p:pic>
      </p:grpSp>
      <p:sp>
        <p:nvSpPr>
          <p:cNvPr id="25" name="矩形 24"/>
          <p:cNvSpPr/>
          <p:nvPr/>
        </p:nvSpPr>
        <p:spPr>
          <a:xfrm>
            <a:off x="7161499" y="1163195"/>
            <a:ext cx="253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Printing Trajectory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图片 25" descr="attack setu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237" y="3621895"/>
            <a:ext cx="904875" cy="905320"/>
          </a:xfrm>
          <a:prstGeom prst="rect">
            <a:avLst/>
          </a:prstGeom>
        </p:spPr>
      </p:pic>
      <p:pic>
        <p:nvPicPr>
          <p:cNvPr id="27" name="图片 26" descr="attack setu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89715">
            <a:off x="8129905" y="3014225"/>
            <a:ext cx="599655" cy="713020"/>
          </a:xfrm>
          <a:prstGeom prst="rect">
            <a:avLst/>
          </a:prstGeom>
        </p:spPr>
      </p:pic>
      <p:sp>
        <p:nvSpPr>
          <p:cNvPr id="28" name="矩形 27" descr="attack setup"/>
          <p:cNvSpPr/>
          <p:nvPr/>
        </p:nvSpPr>
        <p:spPr>
          <a:xfrm>
            <a:off x="7121688" y="5740294"/>
            <a:ext cx="2616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Predicted Printing Trajectory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 descr="attack setu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238" y="4737662"/>
            <a:ext cx="904875" cy="914400"/>
          </a:xfrm>
          <a:prstGeom prst="rect">
            <a:avLst/>
          </a:prstGeom>
        </p:spPr>
      </p:pic>
      <p:pic>
        <p:nvPicPr>
          <p:cNvPr id="34" name="图片 33" descr="attack setu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236" y="4801685"/>
            <a:ext cx="904875" cy="853707"/>
          </a:xfrm>
          <a:prstGeom prst="rect">
            <a:avLst/>
          </a:prstGeom>
        </p:spPr>
      </p:pic>
      <p:sp>
        <p:nvSpPr>
          <p:cNvPr id="29" name="Down Arrow 17" descr="attack setup"/>
          <p:cNvSpPr/>
          <p:nvPr/>
        </p:nvSpPr>
        <p:spPr>
          <a:xfrm rot="5400000">
            <a:off x="6254942" y="4890062"/>
            <a:ext cx="304800" cy="6096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0" name="Picture 16" descr="attack setu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2400" y="4419601"/>
            <a:ext cx="1394914" cy="113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矩形 30" descr="attack setup"/>
          <p:cNvSpPr/>
          <p:nvPr/>
        </p:nvSpPr>
        <p:spPr>
          <a:xfrm>
            <a:off x="2936936" y="5743645"/>
            <a:ext cx="2048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Reconstructed G-code File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图片 32" descr="attack 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4451991"/>
            <a:ext cx="1234129" cy="108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70698B50-B8AF-5E4E-B094-A57A564ED1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6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24</a:t>
            </a:fld>
            <a:endParaRPr lang="en-US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 animBg="1"/>
      <p:bldP spid="25" grpId="0"/>
      <p:bldP spid="28" grpId="0"/>
      <p:bldP spid="29" grpId="0" animBg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199"/>
            <a:ext cx="12192000" cy="91229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proposed 3D Printer IP Attack</a:t>
            </a:r>
          </a:p>
        </p:txBody>
      </p:sp>
      <p:sp>
        <p:nvSpPr>
          <p:cNvPr id="5" name="矩形 4" descr="&quot;&quot;"/>
          <p:cNvSpPr/>
          <p:nvPr/>
        </p:nvSpPr>
        <p:spPr>
          <a:xfrm>
            <a:off x="1924091" y="3495852"/>
            <a:ext cx="2514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Side-channel Detection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组合 21" descr="&quot;&quot;"/>
          <p:cNvGrpSpPr/>
          <p:nvPr/>
        </p:nvGrpSpPr>
        <p:grpSpPr>
          <a:xfrm>
            <a:off x="2362201" y="1676400"/>
            <a:ext cx="1706617" cy="1676400"/>
            <a:chOff x="914400" y="1914420"/>
            <a:chExt cx="1488650" cy="1438380"/>
          </a:xfrm>
        </p:grpSpPr>
        <p:sp>
          <p:nvSpPr>
            <p:cNvPr id="20" name="椭圆 19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&quot;&quot;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pic>
        <p:nvPicPr>
          <p:cNvPr id="18" name="图片 17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83" y="2280899"/>
            <a:ext cx="690192" cy="527050"/>
          </a:xfrm>
          <a:prstGeom prst="rect">
            <a:avLst/>
          </a:prstGeom>
        </p:spPr>
      </p:pic>
      <p:sp>
        <p:nvSpPr>
          <p:cNvPr id="14" name="矩形 13" descr="&quot;&quot;"/>
          <p:cNvSpPr/>
          <p:nvPr/>
        </p:nvSpPr>
        <p:spPr>
          <a:xfrm>
            <a:off x="4648200" y="3495852"/>
            <a:ext cx="281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Printing Status Prediction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组合 27" descr="&quot;&quot;"/>
          <p:cNvGrpSpPr/>
          <p:nvPr/>
        </p:nvGrpSpPr>
        <p:grpSpPr>
          <a:xfrm>
            <a:off x="5223642" y="1679028"/>
            <a:ext cx="1706617" cy="1676400"/>
            <a:chOff x="3699641" y="1679028"/>
            <a:chExt cx="1706617" cy="1676400"/>
          </a:xfrm>
        </p:grpSpPr>
        <p:sp>
          <p:nvSpPr>
            <p:cNvPr id="24" name="椭圆 23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&quot;&quot;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pic>
        <p:nvPicPr>
          <p:cNvPr id="19" name="图片 18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91" y="2280899"/>
            <a:ext cx="690192" cy="527050"/>
          </a:xfrm>
          <a:prstGeom prst="rect">
            <a:avLst/>
          </a:prstGeom>
        </p:spPr>
      </p:pic>
      <p:sp>
        <p:nvSpPr>
          <p:cNvPr id="16" name="矩形 15" descr="&quot;&quot;"/>
          <p:cNvSpPr/>
          <p:nvPr/>
        </p:nvSpPr>
        <p:spPr>
          <a:xfrm>
            <a:off x="7970783" y="3495852"/>
            <a:ext cx="24305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IP Reconstruction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组合 32" descr="&quot;&quot;"/>
          <p:cNvGrpSpPr/>
          <p:nvPr/>
        </p:nvGrpSpPr>
        <p:grpSpPr>
          <a:xfrm>
            <a:off x="8256532" y="1676400"/>
            <a:ext cx="1706617" cy="1676400"/>
            <a:chOff x="6732531" y="1676400"/>
            <a:chExt cx="1706617" cy="1676400"/>
          </a:xfrm>
        </p:grpSpPr>
        <p:sp>
          <p:nvSpPr>
            <p:cNvPr id="30" name="椭圆 29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 descr="&quot;&quot;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7D5FC4E-335A-4A48-9DBE-ABE932CBFC2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25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8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1"/>
            <a:ext cx="4495800" cy="2451593"/>
          </a:xfrm>
          <a:prstGeom prst="rect">
            <a:avLst/>
          </a:prstGeom>
        </p:spPr>
      </p:pic>
      <p:sp>
        <p:nvSpPr>
          <p:cNvPr id="20" name="矩形 19" descr="&quot;&quot;"/>
          <p:cNvSpPr/>
          <p:nvPr/>
        </p:nvSpPr>
        <p:spPr>
          <a:xfrm>
            <a:off x="2465554" y="5498380"/>
            <a:ext cx="322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3D Printer Physical Structure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3188732"/>
            <a:ext cx="1076891" cy="1689593"/>
          </a:xfrm>
          <a:prstGeom prst="rect">
            <a:avLst/>
          </a:prstGeom>
        </p:spPr>
      </p:pic>
      <p:pic>
        <p:nvPicPr>
          <p:cNvPr id="22" name="图片 21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38" y="2831920"/>
            <a:ext cx="2722060" cy="1119484"/>
          </a:xfrm>
          <a:prstGeom prst="rect">
            <a:avLst/>
          </a:prstGeom>
        </p:spPr>
      </p:pic>
      <p:pic>
        <p:nvPicPr>
          <p:cNvPr id="23" name="图片 22" descr="&quot;&quot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274" y="4271021"/>
            <a:ext cx="2743200" cy="760476"/>
          </a:xfrm>
          <a:prstGeom prst="rect">
            <a:avLst/>
          </a:prstGeom>
        </p:spPr>
      </p:pic>
      <p:sp>
        <p:nvSpPr>
          <p:cNvPr id="24" name="矩形 23" descr="&quot;&quot;"/>
          <p:cNvSpPr/>
          <p:nvPr/>
        </p:nvSpPr>
        <p:spPr>
          <a:xfrm>
            <a:off x="7848601" y="5500567"/>
            <a:ext cx="2557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Emitted Side Channels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 descr="&quot;&quot;"/>
          <p:cNvSpPr/>
          <p:nvPr/>
        </p:nvSpPr>
        <p:spPr>
          <a:xfrm>
            <a:off x="1891948" y="1233447"/>
            <a:ext cx="2564357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Side Channel Emission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grpSp>
        <p:nvGrpSpPr>
          <p:cNvPr id="10" name="组合 9" descr="&quot;&quot;"/>
          <p:cNvGrpSpPr/>
          <p:nvPr/>
        </p:nvGrpSpPr>
        <p:grpSpPr>
          <a:xfrm>
            <a:off x="2743200" y="125391"/>
            <a:ext cx="861852" cy="880988"/>
            <a:chOff x="1219200" y="125391"/>
            <a:chExt cx="861852" cy="880988"/>
          </a:xfrm>
        </p:grpSpPr>
        <p:sp>
          <p:nvSpPr>
            <p:cNvPr id="28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30" name="组合 29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</p:grpSpPr>
        <p:sp>
          <p:nvSpPr>
            <p:cNvPr id="31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 descr="&quot;&quot;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33" name="组合 32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34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&quot;&quot;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8" name="直接连接符 7" descr="&quot;&quot;"/>
          <p:cNvCxnSpPr>
            <a:stCxn id="28" idx="6"/>
            <a:endCxn id="31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descr="&quot;&quot;"/>
          <p:cNvCxnSpPr>
            <a:stCxn id="31" idx="6"/>
            <a:endCxn id="34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 descr="&quot;&quot;"/>
          <p:cNvCxnSpPr>
            <a:stCxn id="28" idx="4"/>
            <a:endCxn id="6" idx="0"/>
          </p:cNvCxnSpPr>
          <p:nvPr/>
        </p:nvCxnSpPr>
        <p:spPr>
          <a:xfrm>
            <a:off x="3174126" y="1006379"/>
            <a:ext cx="0" cy="2270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B99C1F4B-B36F-B64E-9157-2B9509B97F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26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6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&quot;&quot;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06" y="2797202"/>
            <a:ext cx="3705671" cy="2917798"/>
          </a:xfrm>
          <a:prstGeom prst="rect">
            <a:avLst/>
          </a:prstGeom>
        </p:spPr>
      </p:pic>
      <p:sp>
        <p:nvSpPr>
          <p:cNvPr id="8" name="矩形 7" descr="&quot;&quot;&#10;"/>
          <p:cNvSpPr/>
          <p:nvPr/>
        </p:nvSpPr>
        <p:spPr>
          <a:xfrm>
            <a:off x="6324600" y="2728562"/>
            <a:ext cx="3886200" cy="302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&quot;&quot;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02" y="2133600"/>
            <a:ext cx="6067298" cy="414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 descr="&quot;&quot;&#10;"/>
          <p:cNvSpPr/>
          <p:nvPr/>
        </p:nvSpPr>
        <p:spPr>
          <a:xfrm>
            <a:off x="6682493" y="2772512"/>
            <a:ext cx="3701432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&quot;&quot;&#10;"/>
          <p:cNvSpPr/>
          <p:nvPr/>
        </p:nvSpPr>
        <p:spPr>
          <a:xfrm>
            <a:off x="1524000" y="3048001"/>
            <a:ext cx="2111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Magnetometer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 descr="&quot;&quot;&#10;"/>
          <p:cNvSpPr/>
          <p:nvPr/>
        </p:nvSpPr>
        <p:spPr>
          <a:xfrm>
            <a:off x="1752601" y="5105401"/>
            <a:ext cx="1743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Microphone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箭头连接符 2" descr="&quot;&quot;&#10;"/>
          <p:cNvCxnSpPr/>
          <p:nvPr/>
        </p:nvCxnSpPr>
        <p:spPr>
          <a:xfrm flipV="1">
            <a:off x="3637285" y="2590800"/>
            <a:ext cx="1143000" cy="6858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 descr="&quot;&quot;&#10;"/>
          <p:cNvCxnSpPr/>
          <p:nvPr/>
        </p:nvCxnSpPr>
        <p:spPr>
          <a:xfrm>
            <a:off x="3484885" y="5410200"/>
            <a:ext cx="1600200" cy="6096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椭圆 62" descr="&quot;&quot;&#10;"/>
          <p:cNvSpPr/>
          <p:nvPr/>
        </p:nvSpPr>
        <p:spPr>
          <a:xfrm>
            <a:off x="2743200" y="125391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 descr="&quot;&quot;&#10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12" y="352459"/>
            <a:ext cx="805570" cy="467234"/>
          </a:xfrm>
          <a:prstGeom prst="rect">
            <a:avLst/>
          </a:prstGeom>
        </p:spPr>
      </p:pic>
      <p:grpSp>
        <p:nvGrpSpPr>
          <p:cNvPr id="65" name="组合 64" descr="&quot;&quot;&#10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</p:grpSpPr>
        <p:sp>
          <p:nvSpPr>
            <p:cNvPr id="66" name="椭圆 65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 descr="&quot;&quot;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68" name="组合 67" descr="&quot;&quot;&#10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69" name="椭圆 6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&quot;&quot;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71" name="直接连接符 70" descr="&quot;&quot;&#10;"/>
          <p:cNvCxnSpPr>
            <a:stCxn id="63" idx="6"/>
            <a:endCxn id="6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 descr="&quot;&quot;&#10;"/>
          <p:cNvCxnSpPr>
            <a:stCxn id="66" idx="6"/>
            <a:endCxn id="6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 descr="&quot;&quot;&#10;"/>
          <p:cNvSpPr/>
          <p:nvPr/>
        </p:nvSpPr>
        <p:spPr>
          <a:xfrm>
            <a:off x="1872200" y="1249981"/>
            <a:ext cx="26038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Side Channel Detection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77" name="直接箭头连接符 76" descr="&quot;&quot;&#10;"/>
          <p:cNvCxnSpPr>
            <a:stCxn id="63" idx="4"/>
            <a:endCxn id="76" idx="0"/>
          </p:cNvCxnSpPr>
          <p:nvPr/>
        </p:nvCxnSpPr>
        <p:spPr>
          <a:xfrm>
            <a:off x="3174126" y="1006379"/>
            <a:ext cx="0" cy="2436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&quot;&quot;&#10;"/>
          <p:cNvSpPr/>
          <p:nvPr/>
        </p:nvSpPr>
        <p:spPr>
          <a:xfrm>
            <a:off x="6781800" y="3010224"/>
            <a:ext cx="3502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Smartphone-based Attack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 descr="&quot;&quot;&#10;"/>
          <p:cNvSpPr/>
          <p:nvPr/>
        </p:nvSpPr>
        <p:spPr>
          <a:xfrm>
            <a:off x="6483869" y="3916740"/>
            <a:ext cx="40607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pervasive daily device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 on-board sensors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Inconspicuous attack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launching barrier</a:t>
            </a:r>
            <a:endParaRPr lang="zh-CN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 descr="&quot;&quot;&#10;"/>
          <p:cNvSpPr/>
          <p:nvPr/>
        </p:nvSpPr>
        <p:spPr>
          <a:xfrm>
            <a:off x="3002124" y="2359230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Professional Devices</a:t>
            </a:r>
            <a:endParaRPr lang="zh-CN" altLang="en-US" dirty="0"/>
          </a:p>
        </p:txBody>
      </p:sp>
      <p:pic>
        <p:nvPicPr>
          <p:cNvPr id="6" name="图片 5" descr="&quot;&quot;&#10;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2871" y="2772512"/>
            <a:ext cx="3336785" cy="2984906"/>
          </a:xfrm>
          <a:prstGeom prst="rect">
            <a:avLst/>
          </a:prstGeom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679CC8EF-B818-7840-9709-B0F15B139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27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57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6" grpId="0"/>
      <p:bldP spid="27" grpId="0"/>
      <p:bldP spid="22" grpId="0"/>
      <p:bldP spid="2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1" y="1905000"/>
            <a:ext cx="6829425" cy="4495800"/>
          </a:xfrm>
          <a:prstGeom prst="rect">
            <a:avLst/>
          </a:prstGeom>
        </p:spPr>
      </p:pic>
      <p:sp>
        <p:nvSpPr>
          <p:cNvPr id="19" name="椭圆 18" descr="&quot;&quot;"/>
          <p:cNvSpPr/>
          <p:nvPr/>
        </p:nvSpPr>
        <p:spPr>
          <a:xfrm>
            <a:off x="2743200" y="125391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&quot;&quot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12" y="352459"/>
            <a:ext cx="805570" cy="467234"/>
          </a:xfrm>
          <a:prstGeom prst="rect">
            <a:avLst/>
          </a:prstGeom>
        </p:spPr>
      </p:pic>
      <p:grpSp>
        <p:nvGrpSpPr>
          <p:cNvPr id="26" name="组合 25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</p:grpSpPr>
        <p:sp>
          <p:nvSpPr>
            <p:cNvPr id="27" name="椭圆 26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&quot;&quot;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30" name="组合 29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36" name="椭圆 35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40" name="直接连接符 39" descr="&quot;&quot;"/>
          <p:cNvCxnSpPr>
            <a:stCxn id="19" idx="6"/>
            <a:endCxn id="27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 descr="&quot;&quot;"/>
          <p:cNvCxnSpPr>
            <a:stCxn id="27" idx="6"/>
            <a:endCxn id="36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 descr="&quot;&quot;"/>
          <p:cNvSpPr/>
          <p:nvPr/>
        </p:nvSpPr>
        <p:spPr>
          <a:xfrm>
            <a:off x="1872200" y="1249981"/>
            <a:ext cx="26038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Side Channel Detection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43" name="直接箭头连接符 42" descr="&quot;&quot;"/>
          <p:cNvCxnSpPr>
            <a:stCxn id="19" idx="4"/>
            <a:endCxn id="42" idx="0"/>
          </p:cNvCxnSpPr>
          <p:nvPr/>
        </p:nvCxnSpPr>
        <p:spPr>
          <a:xfrm>
            <a:off x="3174126" y="1006379"/>
            <a:ext cx="0" cy="2436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 descr="&quot;&quot;"/>
          <p:cNvSpPr/>
          <p:nvPr/>
        </p:nvSpPr>
        <p:spPr>
          <a:xfrm>
            <a:off x="3352800" y="3810000"/>
            <a:ext cx="2286000" cy="94354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 descr="&quot;&quot;"/>
          <p:cNvSpPr/>
          <p:nvPr/>
        </p:nvSpPr>
        <p:spPr>
          <a:xfrm>
            <a:off x="3589482" y="2590800"/>
            <a:ext cx="1032444" cy="990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右箭头 19" descr="&quot;&quot;"/>
          <p:cNvSpPr/>
          <p:nvPr/>
        </p:nvSpPr>
        <p:spPr>
          <a:xfrm>
            <a:off x="3224798" y="3132090"/>
            <a:ext cx="1052231" cy="228600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右箭头 20" descr="&quot;&quot;"/>
          <p:cNvSpPr/>
          <p:nvPr/>
        </p:nvSpPr>
        <p:spPr>
          <a:xfrm rot="18359994">
            <a:off x="2913523" y="2584135"/>
            <a:ext cx="1052231" cy="228600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 descr="&quot;&quot;"/>
          <p:cNvSpPr/>
          <p:nvPr/>
        </p:nvSpPr>
        <p:spPr>
          <a:xfrm>
            <a:off x="5334000" y="4495800"/>
            <a:ext cx="304800" cy="990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FFD9FF92-0592-4340-B1E5-2885BB8FC0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28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20" grpId="0" animBg="1"/>
      <p:bldP spid="21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86" y="2518078"/>
            <a:ext cx="3849415" cy="3882723"/>
          </a:xfrm>
          <a:prstGeom prst="rect">
            <a:avLst/>
          </a:prstGeom>
        </p:spPr>
      </p:pic>
      <p:sp>
        <p:nvSpPr>
          <p:cNvPr id="34" name="矩形 33" descr="&quot;&quot;"/>
          <p:cNvSpPr/>
          <p:nvPr/>
        </p:nvSpPr>
        <p:spPr>
          <a:xfrm>
            <a:off x="1905000" y="3678094"/>
            <a:ext cx="1143002" cy="622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3" y="3161418"/>
            <a:ext cx="299847" cy="1733303"/>
          </a:xfrm>
          <a:prstGeom prst="rect">
            <a:avLst/>
          </a:prstGeom>
        </p:spPr>
      </p:pic>
      <p:sp>
        <p:nvSpPr>
          <p:cNvPr id="4" name="矩形 3" descr="&quot;&quot;"/>
          <p:cNvSpPr/>
          <p:nvPr/>
        </p:nvSpPr>
        <p:spPr>
          <a:xfrm>
            <a:off x="3185558" y="3191675"/>
            <a:ext cx="180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Layer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 descr="&quot;&quot;"/>
          <p:cNvSpPr/>
          <p:nvPr/>
        </p:nvSpPr>
        <p:spPr>
          <a:xfrm>
            <a:off x="3186552" y="3637207"/>
            <a:ext cx="198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Header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矩形 35" descr="&quot;&quot;"/>
          <p:cNvSpPr/>
          <p:nvPr/>
        </p:nvSpPr>
        <p:spPr>
          <a:xfrm>
            <a:off x="3208242" y="4054782"/>
            <a:ext cx="176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Axial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 descr="&quot;&quot;"/>
          <p:cNvSpPr/>
          <p:nvPr/>
        </p:nvSpPr>
        <p:spPr>
          <a:xfrm>
            <a:off x="3179114" y="4503054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Directional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 descr="&quot;&quot;"/>
          <p:cNvSpPr/>
          <p:nvPr/>
        </p:nvSpPr>
        <p:spPr>
          <a:xfrm>
            <a:off x="2667000" y="2006026"/>
            <a:ext cx="1698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 descr="&quot;&quot;"/>
          <p:cNvSpPr/>
          <p:nvPr/>
        </p:nvSpPr>
        <p:spPr>
          <a:xfrm>
            <a:off x="6934200" y="2000771"/>
            <a:ext cx="230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 descr="&quot;&quot;"/>
          <p:cNvSpPr/>
          <p:nvPr/>
        </p:nvSpPr>
        <p:spPr>
          <a:xfrm>
            <a:off x="6324600" y="5275720"/>
            <a:ext cx="3962400" cy="120128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939250" y="1242431"/>
            <a:ext cx="22609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33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B738BC9-F0CF-954B-BF74-68F6B6D348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29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3206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side-channel attack is any attack based on information gained from the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implementation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a </a:t>
            </a:r>
            <a:r>
              <a:rPr lang="en-US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(process)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rather than theoretical weaknesses in the algorithms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Information is leaked </a:t>
            </a:r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unintentionally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Usually, through some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resource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&quot;&quot;"/>
          <p:cNvSpPr/>
          <p:nvPr/>
        </p:nvSpPr>
        <p:spPr>
          <a:xfrm>
            <a:off x="6740058" y="5899743"/>
            <a:ext cx="2743200" cy="549377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 descr="&quot;&quot;"/>
          <p:cNvSpPr/>
          <p:nvPr/>
        </p:nvSpPr>
        <p:spPr>
          <a:xfrm>
            <a:off x="3292083" y="5899743"/>
            <a:ext cx="2417385" cy="549377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00400"/>
            <a:ext cx="2362202" cy="2409992"/>
          </a:xfrm>
          <a:prstGeom prst="rect">
            <a:avLst/>
          </a:prstGeom>
        </p:spPr>
      </p:pic>
      <p:sp>
        <p:nvSpPr>
          <p:cNvPr id="23" name="矩形 22" descr="&quot;&quot;"/>
          <p:cNvSpPr/>
          <p:nvPr/>
        </p:nvSpPr>
        <p:spPr>
          <a:xfrm>
            <a:off x="2057114" y="2514600"/>
            <a:ext cx="1753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Stepper Motor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80856"/>
            <a:ext cx="2286000" cy="2445303"/>
          </a:xfrm>
          <a:prstGeom prst="rect">
            <a:avLst/>
          </a:prstGeom>
        </p:spPr>
      </p:pic>
      <p:sp>
        <p:nvSpPr>
          <p:cNvPr id="25" name="矩形 24" descr="&quot;&quot;"/>
          <p:cNvSpPr/>
          <p:nvPr/>
        </p:nvSpPr>
        <p:spPr>
          <a:xfrm>
            <a:off x="5039091" y="2514600"/>
            <a:ext cx="2067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Working Principle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 descr="&quot;&quot;"/>
          <p:cNvSpPr/>
          <p:nvPr/>
        </p:nvSpPr>
        <p:spPr>
          <a:xfrm>
            <a:off x="7787115" y="2514600"/>
            <a:ext cx="2617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Magnetic Side Channel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05201"/>
            <a:ext cx="3053670" cy="2290253"/>
          </a:xfrm>
          <a:prstGeom prst="rect">
            <a:avLst/>
          </a:prstGeom>
        </p:spPr>
      </p:pic>
      <p:grpSp>
        <p:nvGrpSpPr>
          <p:cNvPr id="59" name="组合 58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60" name="椭圆 59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62" name="组合 61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椭圆 62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63" descr="&quot;&quot;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  <a:grpFill/>
          </p:spPr>
        </p:pic>
      </p:grpSp>
      <p:grpSp>
        <p:nvGrpSpPr>
          <p:cNvPr id="65" name="组合 64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66" name="椭圆 65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 descr="&quot;&quot;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8" name="直接连接符 67" descr="&quot;&quot;"/>
          <p:cNvCxnSpPr>
            <a:stCxn id="60" idx="6"/>
            <a:endCxn id="63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 descr="&quot;&quot;"/>
          <p:cNvCxnSpPr>
            <a:stCxn id="63" idx="6"/>
            <a:endCxn id="66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 descr="&quot;&quot;"/>
          <p:cNvSpPr/>
          <p:nvPr/>
        </p:nvSpPr>
        <p:spPr>
          <a:xfrm>
            <a:off x="4939249" y="1224141"/>
            <a:ext cx="2260953" cy="319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71" name="直接箭头连接符 70" descr="&quot;&quot;"/>
          <p:cNvCxnSpPr>
            <a:stCxn id="63" idx="4"/>
            <a:endCxn id="70" idx="0"/>
          </p:cNvCxnSpPr>
          <p:nvPr/>
        </p:nvCxnSpPr>
        <p:spPr>
          <a:xfrm flipH="1">
            <a:off x="6069726" y="1009007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 descr="&quot;&quot;"/>
          <p:cNvSpPr/>
          <p:nvPr/>
        </p:nvSpPr>
        <p:spPr>
          <a:xfrm>
            <a:off x="4240408" y="1758713"/>
            <a:ext cx="3658632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Directional Movement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直接箭头连接符 72" descr="&quot;&quot;"/>
          <p:cNvCxnSpPr>
            <a:stCxn id="70" idx="2"/>
            <a:endCxn id="72" idx="0"/>
          </p:cNvCxnSpPr>
          <p:nvPr/>
        </p:nvCxnSpPr>
        <p:spPr>
          <a:xfrm flipH="1">
            <a:off x="6069725" y="1543579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 descr="&quot;&quot;"/>
          <p:cNvSpPr/>
          <p:nvPr/>
        </p:nvSpPr>
        <p:spPr>
          <a:xfrm>
            <a:off x="3352800" y="5943601"/>
            <a:ext cx="2295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Reverse rotation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矩形 31" descr="&quot;&quot;"/>
          <p:cNvSpPr/>
          <p:nvPr/>
        </p:nvSpPr>
        <p:spPr>
          <a:xfrm>
            <a:off x="6705600" y="5943601"/>
            <a:ext cx="285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Reverse side channel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右箭头 13" descr="&quot;&quot;"/>
          <p:cNvSpPr/>
          <p:nvPr/>
        </p:nvSpPr>
        <p:spPr>
          <a:xfrm>
            <a:off x="5973299" y="6019800"/>
            <a:ext cx="560153" cy="30926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081548D2-1797-EA41-90FF-BFD9BF9A4C1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30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6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13" grpId="0"/>
      <p:bldP spid="32" grpId="0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7387"/>
            <a:ext cx="3886200" cy="3670847"/>
          </a:xfrm>
          <a:prstGeom prst="rect">
            <a:avLst/>
          </a:prstGeom>
        </p:spPr>
      </p:pic>
      <p:sp>
        <p:nvSpPr>
          <p:cNvPr id="3" name="Content Placeholder 2" descr="&quot;&quot;"/>
          <p:cNvSpPr>
            <a:spLocks noGrp="1"/>
          </p:cNvSpPr>
          <p:nvPr>
            <p:ph sz="quarter" idx="1"/>
          </p:nvPr>
        </p:nvSpPr>
        <p:spPr>
          <a:xfrm>
            <a:off x="1905000" y="838200"/>
            <a:ext cx="8382000" cy="5641848"/>
          </a:xfrm>
        </p:spPr>
        <p:txBody>
          <a:bodyPr/>
          <a:lstStyle/>
          <a:p>
            <a:pPr marL="685800" lvl="2" indent="0">
              <a:buNone/>
            </a:pPr>
            <a:endParaRPr lang="en-US" sz="4000" dirty="0"/>
          </a:p>
          <a:p>
            <a:endParaRPr lang="en-US" dirty="0"/>
          </a:p>
        </p:txBody>
      </p:sp>
      <p:sp>
        <p:nvSpPr>
          <p:cNvPr id="7" name="Content Placeholder 2" descr="&quot;&quot;"/>
          <p:cNvSpPr txBox="1">
            <a:spLocks/>
          </p:cNvSpPr>
          <p:nvPr/>
        </p:nvSpPr>
        <p:spPr bwMode="auto">
          <a:xfrm>
            <a:off x="2027497" y="859221"/>
            <a:ext cx="8382000" cy="56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8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F2936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46" y="2914097"/>
            <a:ext cx="3663855" cy="3638028"/>
          </a:xfrm>
          <a:prstGeom prst="rect">
            <a:avLst/>
          </a:prstGeom>
        </p:spPr>
      </p:pic>
      <p:sp>
        <p:nvSpPr>
          <p:cNvPr id="30" name="矩形 29" descr="&quot;&quot;"/>
          <p:cNvSpPr/>
          <p:nvPr/>
        </p:nvSpPr>
        <p:spPr>
          <a:xfrm>
            <a:off x="3014066" y="2438400"/>
            <a:ext cx="640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Detected magnetic side channel in two opposite directions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组合 23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25" name="椭圆 24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27" name="组合 26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8" name="椭圆 27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 descr="&quot;&quot;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  <a:grpFill/>
          </p:spPr>
        </p:pic>
      </p:grpSp>
      <p:grpSp>
        <p:nvGrpSpPr>
          <p:cNvPr id="46" name="组合 45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47" name="椭圆 46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49" name="直接连接符 48" descr="&quot;&quot;"/>
          <p:cNvCxnSpPr>
            <a:stCxn id="25" idx="6"/>
            <a:endCxn id="28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 descr="&quot;&quot;"/>
          <p:cNvCxnSpPr>
            <a:stCxn id="28" idx="6"/>
            <a:endCxn id="47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 descr="&quot;&quot;"/>
          <p:cNvSpPr/>
          <p:nvPr/>
        </p:nvSpPr>
        <p:spPr>
          <a:xfrm>
            <a:off x="4939249" y="1224141"/>
            <a:ext cx="2260953" cy="319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52" name="直接箭头连接符 51" descr="&quot;&quot;"/>
          <p:cNvCxnSpPr>
            <a:stCxn id="28" idx="4"/>
            <a:endCxn id="51" idx="0"/>
          </p:cNvCxnSpPr>
          <p:nvPr/>
        </p:nvCxnSpPr>
        <p:spPr>
          <a:xfrm flipH="1">
            <a:off x="6069726" y="1009007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 descr="&quot;&quot;"/>
          <p:cNvSpPr/>
          <p:nvPr/>
        </p:nvSpPr>
        <p:spPr>
          <a:xfrm>
            <a:off x="4240408" y="1758713"/>
            <a:ext cx="3658632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Directional Movement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箭头连接符 53" descr="&quot;&quot;"/>
          <p:cNvCxnSpPr>
            <a:stCxn id="51" idx="2"/>
            <a:endCxn id="53" idx="0"/>
          </p:cNvCxnSpPr>
          <p:nvPr/>
        </p:nvCxnSpPr>
        <p:spPr>
          <a:xfrm flipH="1">
            <a:off x="6069725" y="1543579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81C9E9F2-AE6F-7544-9445-FFCD1CE786E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31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4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86" y="2518078"/>
            <a:ext cx="3849415" cy="3882723"/>
          </a:xfrm>
          <a:prstGeom prst="rect">
            <a:avLst/>
          </a:prstGeom>
        </p:spPr>
      </p:pic>
      <p:sp>
        <p:nvSpPr>
          <p:cNvPr id="34" name="矩形 33" descr="&quot;&quot;"/>
          <p:cNvSpPr/>
          <p:nvPr/>
        </p:nvSpPr>
        <p:spPr>
          <a:xfrm>
            <a:off x="1905000" y="3678094"/>
            <a:ext cx="1143002" cy="622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3" y="3161418"/>
            <a:ext cx="299847" cy="1733303"/>
          </a:xfrm>
          <a:prstGeom prst="rect">
            <a:avLst/>
          </a:prstGeom>
        </p:spPr>
      </p:pic>
      <p:sp>
        <p:nvSpPr>
          <p:cNvPr id="4" name="矩形 3" descr="&quot;&quot;"/>
          <p:cNvSpPr/>
          <p:nvPr/>
        </p:nvSpPr>
        <p:spPr>
          <a:xfrm>
            <a:off x="3185558" y="3191675"/>
            <a:ext cx="180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Layer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 descr="&quot;&quot;"/>
          <p:cNvSpPr/>
          <p:nvPr/>
        </p:nvSpPr>
        <p:spPr>
          <a:xfrm>
            <a:off x="3186552" y="3637207"/>
            <a:ext cx="198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Header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矩形 35" descr="&quot;&quot;"/>
          <p:cNvSpPr/>
          <p:nvPr/>
        </p:nvSpPr>
        <p:spPr>
          <a:xfrm>
            <a:off x="3208242" y="4054782"/>
            <a:ext cx="176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Axial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 descr="&quot;&quot;"/>
          <p:cNvSpPr/>
          <p:nvPr/>
        </p:nvSpPr>
        <p:spPr>
          <a:xfrm>
            <a:off x="3179114" y="4503054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Directional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 descr="&quot;&quot;"/>
          <p:cNvSpPr/>
          <p:nvPr/>
        </p:nvSpPr>
        <p:spPr>
          <a:xfrm>
            <a:off x="2667000" y="2006026"/>
            <a:ext cx="1698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 descr="&quot;&quot;"/>
          <p:cNvSpPr/>
          <p:nvPr/>
        </p:nvSpPr>
        <p:spPr>
          <a:xfrm>
            <a:off x="6934200" y="2000771"/>
            <a:ext cx="230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 descr="&quot;&quot;"/>
          <p:cNvSpPr/>
          <p:nvPr/>
        </p:nvSpPr>
        <p:spPr>
          <a:xfrm>
            <a:off x="7357811" y="4503054"/>
            <a:ext cx="1880033" cy="81302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939250" y="1242431"/>
            <a:ext cx="22609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33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92B2E06-5DEA-2041-A87F-505BFAC333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32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 descr="&quot;&quot;"/>
          <p:cNvSpPr/>
          <p:nvPr/>
        </p:nvSpPr>
        <p:spPr>
          <a:xfrm>
            <a:off x="6279364" y="2577224"/>
            <a:ext cx="4007636" cy="546976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24" y="3200400"/>
            <a:ext cx="3652623" cy="2346478"/>
          </a:xfrm>
          <a:prstGeom prst="rect">
            <a:avLst/>
          </a:prstGeom>
        </p:spPr>
      </p:pic>
      <p:sp>
        <p:nvSpPr>
          <p:cNvPr id="25" name="矩形 24" descr="&quot;&quot;"/>
          <p:cNvSpPr/>
          <p:nvPr/>
        </p:nvSpPr>
        <p:spPr>
          <a:xfrm>
            <a:off x="1598876" y="2617541"/>
            <a:ext cx="3735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belt-pulley system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 25" descr="&quot;&quot;"/>
          <p:cNvSpPr/>
          <p:nvPr/>
        </p:nvSpPr>
        <p:spPr>
          <a:xfrm>
            <a:off x="1671956" y="3505200"/>
            <a:ext cx="1680845" cy="369332"/>
          </a:xfrm>
          <a:prstGeom prst="rect">
            <a:avLst/>
          </a:prstGeom>
          <a:solidFill>
            <a:srgbClr val="00FC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X Pulley System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 descr="&quot;&quot;"/>
          <p:cNvSpPr/>
          <p:nvPr/>
        </p:nvSpPr>
        <p:spPr>
          <a:xfrm>
            <a:off x="3653156" y="4191000"/>
            <a:ext cx="1680845" cy="369332"/>
          </a:xfrm>
          <a:prstGeom prst="rect">
            <a:avLst/>
          </a:prstGeom>
          <a:solidFill>
            <a:srgbClr val="00FC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Y Pulley System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2971801"/>
            <a:ext cx="3999323" cy="983465"/>
          </a:xfrm>
          <a:prstGeom prst="rect">
            <a:avLst/>
          </a:prstGeom>
        </p:spPr>
      </p:pic>
      <p:sp>
        <p:nvSpPr>
          <p:cNvPr id="46" name="矩形 45" descr="&quot;&quot;"/>
          <p:cNvSpPr/>
          <p:nvPr/>
        </p:nvSpPr>
        <p:spPr>
          <a:xfrm>
            <a:off x="6248714" y="2590801"/>
            <a:ext cx="409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acoustic side channel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右大括号 11" descr="&quot;&quot;"/>
          <p:cNvSpPr/>
          <p:nvPr/>
        </p:nvSpPr>
        <p:spPr>
          <a:xfrm rot="5400000">
            <a:off x="6851447" y="3350637"/>
            <a:ext cx="228600" cy="1143000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&quot;&quot;"/>
          <p:cNvSpPr/>
          <p:nvPr/>
        </p:nvSpPr>
        <p:spPr>
          <a:xfrm>
            <a:off x="5899942" y="4038600"/>
            <a:ext cx="2131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Axial Movement</a:t>
            </a:r>
            <a:endParaRPr lang="zh-CN" altLang="en-US" sz="2000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右大括号 47" descr="&quot;&quot;"/>
          <p:cNvSpPr/>
          <p:nvPr/>
        </p:nvSpPr>
        <p:spPr>
          <a:xfrm rot="5400000">
            <a:off x="9238661" y="3027376"/>
            <a:ext cx="228600" cy="1789522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 descr="&quot;&quot;"/>
          <p:cNvSpPr/>
          <p:nvPr/>
        </p:nvSpPr>
        <p:spPr>
          <a:xfrm>
            <a:off x="8309044" y="4038600"/>
            <a:ext cx="2139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Axial Movement</a:t>
            </a:r>
            <a:endParaRPr lang="zh-CN" altLang="en-US" sz="2000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组合 28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30" name="椭圆 29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51" name="组合 50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 descr="&quot;&quot;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  <a:grpFill/>
          </p:spPr>
        </p:pic>
      </p:grpSp>
      <p:grpSp>
        <p:nvGrpSpPr>
          <p:cNvPr id="54" name="组合 53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5" name="椭圆 54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57" name="直接连接符 56" descr="&quot;&quot;"/>
          <p:cNvCxnSpPr>
            <a:stCxn id="30" idx="6"/>
            <a:endCxn id="52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 descr="&quot;&quot;"/>
          <p:cNvCxnSpPr>
            <a:stCxn id="52" idx="6"/>
            <a:endCxn id="55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 descr="&quot;&quot;"/>
          <p:cNvSpPr/>
          <p:nvPr/>
        </p:nvSpPr>
        <p:spPr>
          <a:xfrm>
            <a:off x="4939249" y="1224141"/>
            <a:ext cx="2260953" cy="319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0" name="直接箭头连接符 59" descr="&quot;&quot;"/>
          <p:cNvCxnSpPr>
            <a:stCxn id="52" idx="4"/>
            <a:endCxn id="59" idx="0"/>
          </p:cNvCxnSpPr>
          <p:nvPr/>
        </p:nvCxnSpPr>
        <p:spPr>
          <a:xfrm flipH="1">
            <a:off x="6069726" y="1009007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 descr="&quot;&quot;"/>
          <p:cNvSpPr/>
          <p:nvPr/>
        </p:nvSpPr>
        <p:spPr>
          <a:xfrm>
            <a:off x="4507624" y="1757107"/>
            <a:ext cx="3124200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Axial Movement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直接箭头连接符 61" descr="&quot;&quot;"/>
          <p:cNvCxnSpPr>
            <a:stCxn id="59" idx="2"/>
            <a:endCxn id="61" idx="0"/>
          </p:cNvCxnSpPr>
          <p:nvPr/>
        </p:nvCxnSpPr>
        <p:spPr>
          <a:xfrm flipH="1">
            <a:off x="6069725" y="1543579"/>
            <a:ext cx="1" cy="2135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44" y="4419601"/>
            <a:ext cx="3177159" cy="2237589"/>
          </a:xfrm>
          <a:prstGeom prst="rect">
            <a:avLst/>
          </a:prstGeom>
        </p:spPr>
      </p:pic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DE526044-293E-7346-A1AD-66EAB8641F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33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86" y="2518078"/>
            <a:ext cx="3849415" cy="3882723"/>
          </a:xfrm>
          <a:prstGeom prst="rect">
            <a:avLst/>
          </a:prstGeom>
        </p:spPr>
      </p:pic>
      <p:sp>
        <p:nvSpPr>
          <p:cNvPr id="34" name="矩形 33" descr="&quot;&quot;"/>
          <p:cNvSpPr/>
          <p:nvPr/>
        </p:nvSpPr>
        <p:spPr>
          <a:xfrm>
            <a:off x="1905000" y="3678094"/>
            <a:ext cx="1143002" cy="622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3" y="3161418"/>
            <a:ext cx="299847" cy="1733303"/>
          </a:xfrm>
          <a:prstGeom prst="rect">
            <a:avLst/>
          </a:prstGeom>
        </p:spPr>
      </p:pic>
      <p:sp>
        <p:nvSpPr>
          <p:cNvPr id="4" name="矩形 3" descr="&quot;&quot;"/>
          <p:cNvSpPr/>
          <p:nvPr/>
        </p:nvSpPr>
        <p:spPr>
          <a:xfrm>
            <a:off x="3185558" y="3191675"/>
            <a:ext cx="180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Layer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 descr="&quot;&quot;"/>
          <p:cNvSpPr/>
          <p:nvPr/>
        </p:nvSpPr>
        <p:spPr>
          <a:xfrm>
            <a:off x="3186552" y="3637207"/>
            <a:ext cx="198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Header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矩形 35" descr="&quot;&quot;"/>
          <p:cNvSpPr/>
          <p:nvPr/>
        </p:nvSpPr>
        <p:spPr>
          <a:xfrm>
            <a:off x="3208242" y="4054782"/>
            <a:ext cx="176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Axial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 descr="&quot;&quot;"/>
          <p:cNvSpPr/>
          <p:nvPr/>
        </p:nvSpPr>
        <p:spPr>
          <a:xfrm>
            <a:off x="3179114" y="4503054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Directional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 descr="&quot;&quot;"/>
          <p:cNvSpPr/>
          <p:nvPr/>
        </p:nvSpPr>
        <p:spPr>
          <a:xfrm>
            <a:off x="2667000" y="2006026"/>
            <a:ext cx="1698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 descr="&quot;&quot;"/>
          <p:cNvSpPr/>
          <p:nvPr/>
        </p:nvSpPr>
        <p:spPr>
          <a:xfrm>
            <a:off x="6934200" y="2000771"/>
            <a:ext cx="230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 descr="&quot;&quot;"/>
          <p:cNvSpPr/>
          <p:nvPr/>
        </p:nvSpPr>
        <p:spPr>
          <a:xfrm>
            <a:off x="6829494" y="3149374"/>
            <a:ext cx="2847907" cy="73682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939250" y="1242431"/>
            <a:ext cx="22609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33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F19537-A213-094A-AD01-7FF77DB13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34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4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 descr="&quot;&quot;"/>
          <p:cNvSpPr/>
          <p:nvPr/>
        </p:nvSpPr>
        <p:spPr>
          <a:xfrm>
            <a:off x="6507964" y="2438400"/>
            <a:ext cx="4007636" cy="9144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&quot;&quot;"/>
          <p:cNvSpPr/>
          <p:nvPr/>
        </p:nvSpPr>
        <p:spPr>
          <a:xfrm>
            <a:off x="1714150" y="2479773"/>
            <a:ext cx="4148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Extremely high align speed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save time and avoid stringing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 descr="&quot;&quot;"/>
          <p:cNvSpPr/>
          <p:nvPr/>
        </p:nvSpPr>
        <p:spPr>
          <a:xfrm>
            <a:off x="6584748" y="2502765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 higher amplitude 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acoustic side channel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右大括号 11" descr="&quot;&quot;"/>
          <p:cNvSpPr/>
          <p:nvPr/>
        </p:nvSpPr>
        <p:spPr>
          <a:xfrm rot="5400000">
            <a:off x="7225587" y="4906981"/>
            <a:ext cx="228600" cy="235153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&quot;&quot;"/>
          <p:cNvSpPr/>
          <p:nvPr/>
        </p:nvSpPr>
        <p:spPr>
          <a:xfrm>
            <a:off x="6788604" y="5391090"/>
            <a:ext cx="1178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align</a:t>
            </a:r>
            <a:endParaRPr lang="zh-CN" altLang="en-US" sz="2000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64" y="3310770"/>
            <a:ext cx="3936363" cy="1185031"/>
          </a:xfrm>
          <a:prstGeom prst="rect">
            <a:avLst/>
          </a:prstGeom>
        </p:spPr>
      </p:pic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832" y="4648201"/>
            <a:ext cx="1571625" cy="2105025"/>
          </a:xfrm>
          <a:prstGeom prst="rect">
            <a:avLst/>
          </a:prstGeom>
        </p:spPr>
      </p:pic>
      <p:sp>
        <p:nvSpPr>
          <p:cNvPr id="7" name="椭圆 6" descr="&quot;&quot;"/>
          <p:cNvSpPr/>
          <p:nvPr/>
        </p:nvSpPr>
        <p:spPr>
          <a:xfrm>
            <a:off x="3733800" y="617220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&quot;&quot;"/>
          <p:cNvSpPr/>
          <p:nvPr/>
        </p:nvSpPr>
        <p:spPr>
          <a:xfrm>
            <a:off x="4584562" y="6254234"/>
            <a:ext cx="1130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Stringing</a:t>
            </a:r>
            <a:endParaRPr lang="zh-CN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&quot;&quo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40" y="3447840"/>
            <a:ext cx="2410161" cy="1505160"/>
          </a:xfrm>
          <a:prstGeom prst="rect">
            <a:avLst/>
          </a:prstGeom>
        </p:spPr>
      </p:pic>
      <p:grpSp>
        <p:nvGrpSpPr>
          <p:cNvPr id="30" name="组合 29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48" name="椭圆 47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&quot;&quot;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50" name="组合 49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椭圆 52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  <a:grpFill/>
          </p:spPr>
        </p:pic>
      </p:grpSp>
      <p:grpSp>
        <p:nvGrpSpPr>
          <p:cNvPr id="55" name="组合 54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6" name="椭圆 55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&quot;&quot;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58" name="直接连接符 57" descr="&quot;&quot;"/>
          <p:cNvCxnSpPr>
            <a:stCxn id="48" idx="6"/>
            <a:endCxn id="53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 descr="&quot;&quot;"/>
          <p:cNvCxnSpPr>
            <a:stCxn id="53" idx="6"/>
            <a:endCxn id="56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 descr="&quot;&quot;"/>
          <p:cNvSpPr/>
          <p:nvPr/>
        </p:nvSpPr>
        <p:spPr>
          <a:xfrm>
            <a:off x="4939249" y="1224141"/>
            <a:ext cx="2260953" cy="319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1" name="直接箭头连接符 60" descr="&quot;&quot;"/>
          <p:cNvCxnSpPr>
            <a:stCxn id="53" idx="4"/>
            <a:endCxn id="60" idx="0"/>
          </p:cNvCxnSpPr>
          <p:nvPr/>
        </p:nvCxnSpPr>
        <p:spPr>
          <a:xfrm flipH="1">
            <a:off x="6069726" y="1009007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 descr="&quot;&quot;"/>
          <p:cNvSpPr/>
          <p:nvPr/>
        </p:nvSpPr>
        <p:spPr>
          <a:xfrm>
            <a:off x="4447301" y="1761341"/>
            <a:ext cx="326409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 Movement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直接箭头连接符 62" descr="&quot;&quot;"/>
          <p:cNvCxnSpPr>
            <a:stCxn id="60" idx="2"/>
            <a:endCxn id="62" idx="0"/>
          </p:cNvCxnSpPr>
          <p:nvPr/>
        </p:nvCxnSpPr>
        <p:spPr>
          <a:xfrm>
            <a:off x="6069725" y="1543579"/>
            <a:ext cx="9622" cy="2177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E602799A-480A-394E-9F21-F95513EFB0B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35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52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86" y="2518078"/>
            <a:ext cx="3849415" cy="3882723"/>
          </a:xfrm>
          <a:prstGeom prst="rect">
            <a:avLst/>
          </a:prstGeom>
        </p:spPr>
      </p:pic>
      <p:sp>
        <p:nvSpPr>
          <p:cNvPr id="34" name="矩形 33" descr="&quot;&quot;"/>
          <p:cNvSpPr/>
          <p:nvPr/>
        </p:nvSpPr>
        <p:spPr>
          <a:xfrm>
            <a:off x="1905000" y="3678094"/>
            <a:ext cx="1143002" cy="622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3" y="3161418"/>
            <a:ext cx="299847" cy="1733303"/>
          </a:xfrm>
          <a:prstGeom prst="rect">
            <a:avLst/>
          </a:prstGeom>
        </p:spPr>
      </p:pic>
      <p:sp>
        <p:nvSpPr>
          <p:cNvPr id="4" name="矩形 3" descr="&quot;&quot;"/>
          <p:cNvSpPr/>
          <p:nvPr/>
        </p:nvSpPr>
        <p:spPr>
          <a:xfrm>
            <a:off x="3185558" y="3191675"/>
            <a:ext cx="180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Layer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 descr="&quot;&quot;"/>
          <p:cNvSpPr/>
          <p:nvPr/>
        </p:nvSpPr>
        <p:spPr>
          <a:xfrm>
            <a:off x="3186552" y="3637207"/>
            <a:ext cx="198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Header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矩形 35" descr="&quot;&quot;"/>
          <p:cNvSpPr/>
          <p:nvPr/>
        </p:nvSpPr>
        <p:spPr>
          <a:xfrm>
            <a:off x="3208242" y="4054782"/>
            <a:ext cx="176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Axial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 descr="&quot;&quot;"/>
          <p:cNvSpPr/>
          <p:nvPr/>
        </p:nvSpPr>
        <p:spPr>
          <a:xfrm>
            <a:off x="3179114" y="4503054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Directional Movement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 descr="&quot;&quot;"/>
          <p:cNvSpPr/>
          <p:nvPr/>
        </p:nvSpPr>
        <p:spPr>
          <a:xfrm>
            <a:off x="2667000" y="2006026"/>
            <a:ext cx="1698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 descr="&quot;&quot;"/>
          <p:cNvSpPr/>
          <p:nvPr/>
        </p:nvSpPr>
        <p:spPr>
          <a:xfrm>
            <a:off x="6934200" y="2000771"/>
            <a:ext cx="230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圆角矩形 47" descr="&quot;&quot;"/>
          <p:cNvSpPr/>
          <p:nvPr/>
        </p:nvSpPr>
        <p:spPr>
          <a:xfrm>
            <a:off x="6705600" y="2451120"/>
            <a:ext cx="1752600" cy="73682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939250" y="1242431"/>
            <a:ext cx="226095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33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C62817E-62D8-7A48-A72B-F0E87FB663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36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 descr="&quot;&quot;"/>
          <p:cNvSpPr/>
          <p:nvPr/>
        </p:nvSpPr>
        <p:spPr>
          <a:xfrm>
            <a:off x="6507964" y="2369442"/>
            <a:ext cx="4007636" cy="9144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&quot;&quot;"/>
          <p:cNvSpPr/>
          <p:nvPr/>
        </p:nvSpPr>
        <p:spPr>
          <a:xfrm>
            <a:off x="1539767" y="2362201"/>
            <a:ext cx="457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Different Transmission System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 different accuracy control, frequency and work load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 descr="&quot;&quot;"/>
          <p:cNvSpPr/>
          <p:nvPr/>
        </p:nvSpPr>
        <p:spPr>
          <a:xfrm>
            <a:off x="6386165" y="2574539"/>
            <a:ext cx="4235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acoustic side channel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右大括号 11" descr="&quot;&quot;"/>
          <p:cNvSpPr/>
          <p:nvPr/>
        </p:nvSpPr>
        <p:spPr>
          <a:xfrm rot="5400000">
            <a:off x="7086258" y="3416729"/>
            <a:ext cx="228600" cy="1142317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&quot;&quot;"/>
          <p:cNvSpPr/>
          <p:nvPr/>
        </p:nvSpPr>
        <p:spPr>
          <a:xfrm>
            <a:off x="6507965" y="4178388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 movement</a:t>
            </a:r>
            <a:endParaRPr lang="zh-CN" altLang="en-US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88" y="3832399"/>
            <a:ext cx="1785264" cy="1558691"/>
          </a:xfrm>
          <a:prstGeom prst="rect">
            <a:avLst/>
          </a:prstGeom>
        </p:spPr>
      </p:pic>
      <p:sp>
        <p:nvSpPr>
          <p:cNvPr id="29" name="矩形 28" descr="&quot;&quot;"/>
          <p:cNvSpPr/>
          <p:nvPr/>
        </p:nvSpPr>
        <p:spPr>
          <a:xfrm>
            <a:off x="1767159" y="5543490"/>
            <a:ext cx="189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X/Y belt-pulley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72" y="3819466"/>
            <a:ext cx="1733550" cy="1571625"/>
          </a:xfrm>
          <a:prstGeom prst="rect">
            <a:avLst/>
          </a:prstGeom>
        </p:spPr>
      </p:pic>
      <p:sp>
        <p:nvSpPr>
          <p:cNvPr id="48" name="矩形 47" descr="&quot;&quot;"/>
          <p:cNvSpPr/>
          <p:nvPr/>
        </p:nvSpPr>
        <p:spPr>
          <a:xfrm>
            <a:off x="4108986" y="5543490"/>
            <a:ext cx="189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Z Lead-screw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&quot;&quo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24201"/>
            <a:ext cx="3581400" cy="1120121"/>
          </a:xfrm>
          <a:prstGeom prst="rect">
            <a:avLst/>
          </a:prstGeom>
        </p:spPr>
      </p:pic>
      <p:sp>
        <p:nvSpPr>
          <p:cNvPr id="49" name="右大括号 48" descr="&quot;&quot;"/>
          <p:cNvSpPr/>
          <p:nvPr/>
        </p:nvSpPr>
        <p:spPr>
          <a:xfrm rot="5400000">
            <a:off x="8414686" y="3525274"/>
            <a:ext cx="228600" cy="925228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 descr="&quot;&quot;"/>
          <p:cNvSpPr/>
          <p:nvPr/>
        </p:nvSpPr>
        <p:spPr>
          <a:xfrm>
            <a:off x="7895184" y="4178389"/>
            <a:ext cx="140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movement</a:t>
            </a:r>
            <a:endParaRPr lang="zh-CN" altLang="en-US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右大括号 50" descr="&quot;&quot;"/>
          <p:cNvSpPr/>
          <p:nvPr/>
        </p:nvSpPr>
        <p:spPr>
          <a:xfrm rot="5400000">
            <a:off x="9739703" y="3525273"/>
            <a:ext cx="228600" cy="925228"/>
          </a:xfrm>
          <a:prstGeom prst="rightBrace">
            <a:avLst/>
          </a:prstGeom>
          <a:ln w="28575">
            <a:solidFill>
              <a:srgbClr val="00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 descr="&quot;&quot;"/>
          <p:cNvSpPr/>
          <p:nvPr/>
        </p:nvSpPr>
        <p:spPr>
          <a:xfrm>
            <a:off x="9220201" y="4178388"/>
            <a:ext cx="140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movement</a:t>
            </a:r>
            <a:endParaRPr lang="zh-CN" altLang="en-US" b="1" dirty="0">
              <a:solidFill>
                <a:srgbClr val="0000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组合 52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4" name="椭圆 53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 descr="&quot;&quot;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56" name="组合 55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7" name="椭圆 56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 descr="&quot;&quot;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  <a:grpFill/>
          </p:spPr>
        </p:pic>
      </p:grpSp>
      <p:grpSp>
        <p:nvGrpSpPr>
          <p:cNvPr id="59" name="组合 58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60" name="椭圆 59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 descr="&quot;&quot;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2" name="直接连接符 61" descr="&quot;&quot;"/>
          <p:cNvCxnSpPr>
            <a:stCxn id="54" idx="6"/>
            <a:endCxn id="57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 descr="&quot;&quot;"/>
          <p:cNvCxnSpPr>
            <a:stCxn id="57" idx="6"/>
            <a:endCxn id="60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939249" y="1224141"/>
            <a:ext cx="2260953" cy="319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Primitive Operation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7" idx="4"/>
            <a:endCxn id="64" idx="0"/>
          </p:cNvCxnSpPr>
          <p:nvPr/>
        </p:nvCxnSpPr>
        <p:spPr>
          <a:xfrm flipH="1">
            <a:off x="6069726" y="1009007"/>
            <a:ext cx="1" cy="2151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 descr="&quot;&quot;"/>
          <p:cNvSpPr/>
          <p:nvPr/>
        </p:nvSpPr>
        <p:spPr>
          <a:xfrm>
            <a:off x="4447301" y="1761341"/>
            <a:ext cx="3264093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 Movement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直接箭头连接符 66" descr="&quot;&quot;"/>
          <p:cNvCxnSpPr>
            <a:stCxn id="64" idx="2"/>
            <a:endCxn id="66" idx="0"/>
          </p:cNvCxnSpPr>
          <p:nvPr/>
        </p:nvCxnSpPr>
        <p:spPr>
          <a:xfrm>
            <a:off x="6069725" y="1543579"/>
            <a:ext cx="9622" cy="2177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88" y="4495801"/>
            <a:ext cx="3384613" cy="2286000"/>
          </a:xfrm>
          <a:prstGeom prst="rect">
            <a:avLst/>
          </a:prstGeom>
        </p:spPr>
      </p:pic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BF4F387C-DEE0-7042-98F0-C51265CDB4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37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8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4638911" y="1249819"/>
            <a:ext cx="2861630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Printing Status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40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&quot;&quot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780" y="1791676"/>
            <a:ext cx="7253893" cy="4724098"/>
          </a:xfrm>
          <a:prstGeom prst="rect">
            <a:avLst/>
          </a:prstGeom>
        </p:spPr>
      </p:pic>
      <p:pic>
        <p:nvPicPr>
          <p:cNvPr id="2" name="图片 1" descr="&quot;&quot;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738" y="2473830"/>
            <a:ext cx="1558462" cy="574170"/>
          </a:xfrm>
          <a:prstGeom prst="rect">
            <a:avLst/>
          </a:prstGeom>
        </p:spPr>
      </p:pic>
      <p:sp>
        <p:nvSpPr>
          <p:cNvPr id="16" name="矩形 15" descr="&quot;&quot;"/>
          <p:cNvSpPr/>
          <p:nvPr/>
        </p:nvSpPr>
        <p:spPr>
          <a:xfrm>
            <a:off x="5675557" y="3166646"/>
            <a:ext cx="1077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Frame size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75FA0B9-95FC-B747-8073-2871B99418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38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82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56" name="椭圆 55" descr="&quot;&quot;"/>
          <p:cNvSpPr/>
          <p:nvPr/>
        </p:nvSpPr>
        <p:spPr>
          <a:xfrm>
            <a:off x="5638800" y="128019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&quot;&quo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7" y="291928"/>
            <a:ext cx="629800" cy="555519"/>
          </a:xfrm>
          <a:prstGeom prst="rect">
            <a:avLst/>
          </a:prstGeom>
        </p:spPr>
      </p:pic>
      <p:grpSp>
        <p:nvGrpSpPr>
          <p:cNvPr id="58" name="组合 57" descr="&quot;&quot;"/>
          <p:cNvGrpSpPr/>
          <p:nvPr/>
        </p:nvGrpSpPr>
        <p:grpSpPr>
          <a:xfrm>
            <a:off x="8637531" y="125391"/>
            <a:ext cx="861852" cy="880988"/>
            <a:chOff x="6732531" y="1676400"/>
            <a:chExt cx="1706617" cy="1676400"/>
          </a:xfrm>
        </p:grpSpPr>
        <p:sp>
          <p:nvSpPr>
            <p:cNvPr id="59" name="椭圆 58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&quot;&quot;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>
            <a:hlinkClick r:id="rId6" action="ppaction://hlinksldjump"/>
          </p:cNvPr>
          <p:cNvSpPr/>
          <p:nvPr/>
        </p:nvSpPr>
        <p:spPr>
          <a:xfrm>
            <a:off x="4638911" y="1249819"/>
            <a:ext cx="2861630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Printing Status Prediction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6" idx="4"/>
            <a:endCxn id="64" idx="0"/>
          </p:cNvCxnSpPr>
          <p:nvPr/>
        </p:nvCxnSpPr>
        <p:spPr>
          <a:xfrm>
            <a:off x="6069726" y="1009007"/>
            <a:ext cx="0" cy="240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&quot;&quot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1939289"/>
            <a:ext cx="4769600" cy="2209800"/>
          </a:xfrm>
          <a:prstGeom prst="rect">
            <a:avLst/>
          </a:prstGeom>
        </p:spPr>
      </p:pic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4267200"/>
            <a:ext cx="4769600" cy="2388231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F8397F16-2F3E-2A44-B96C-8D4AC753E8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39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6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5697-EA27-5F4C-869B-536CC0C1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96838"/>
            <a:ext cx="10515600" cy="1325563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Acoustic Information in Typing </a:t>
            </a:r>
            <a:endParaRPr 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CCA6A9E-ECA8-A64E-B918-8E98ED7E77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 keystrokes make different sounds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 locations on the supporting plate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Each key is slightly different</a:t>
            </a:r>
          </a:p>
          <a:p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Frequency information in the sound of the typed key can be used to learn which key it 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Observed by </a:t>
            </a:r>
            <a:r>
              <a:rPr lang="en-US" altLang="zh-CN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Asonov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and Agrawal (2004)</a:t>
            </a:r>
          </a:p>
        </p:txBody>
      </p:sp>
      <p:pic>
        <p:nvPicPr>
          <p:cNvPr id="5124" name="Picture 2" descr="keyboard layout">
            <a:extLst>
              <a:ext uri="{FF2B5EF4-FFF2-40B4-BE49-F238E27FC236}">
                <a16:creationId xmlns:a16="http://schemas.microsoft.com/office/drawing/2014/main" id="{85D71BF3-831D-C54D-9E26-16355EE8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90" y="3052761"/>
            <a:ext cx="43434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6A6784B-3915-2140-BCD9-AF9F890C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9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 descr="&quot;&quot;"/>
          <p:cNvSpPr/>
          <p:nvPr/>
        </p:nvSpPr>
        <p:spPr>
          <a:xfrm>
            <a:off x="5092091" y="3742809"/>
            <a:ext cx="188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G-code Protocol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grpSp>
        <p:nvGrpSpPr>
          <p:cNvPr id="55" name="组合 54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</p:grpSpPr>
        <p:sp>
          <p:nvSpPr>
            <p:cNvPr id="56" name="椭圆 55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&quot;&quot;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sp>
        <p:nvSpPr>
          <p:cNvPr id="59" name="椭圆 58" descr="&quot;&quot;"/>
          <p:cNvSpPr/>
          <p:nvPr/>
        </p:nvSpPr>
        <p:spPr>
          <a:xfrm>
            <a:off x="8637531" y="125391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 descr="&quot;&quo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76" y="245527"/>
            <a:ext cx="685899" cy="717563"/>
          </a:xfrm>
          <a:prstGeom prst="rect">
            <a:avLst/>
          </a:prstGeom>
        </p:spPr>
      </p:pic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/>
          <p:cNvSpPr/>
          <p:nvPr/>
        </p:nvSpPr>
        <p:spPr>
          <a:xfrm>
            <a:off x="7774264" y="1241236"/>
            <a:ext cx="2588387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G-code Reconstruction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9" idx="4"/>
            <a:endCxn id="64" idx="0"/>
          </p:cNvCxnSpPr>
          <p:nvPr/>
        </p:nvCxnSpPr>
        <p:spPr>
          <a:xfrm>
            <a:off x="9068457" y="1006380"/>
            <a:ext cx="0" cy="2348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 descr="&quot;&quot;"/>
          <p:cNvSpPr/>
          <p:nvPr/>
        </p:nvSpPr>
        <p:spPr>
          <a:xfrm>
            <a:off x="3335459" y="3074260"/>
            <a:ext cx="1157778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Predicted Primitive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sp>
        <p:nvSpPr>
          <p:cNvPr id="30" name="矩形 29" descr="&quot;&quot;"/>
          <p:cNvSpPr/>
          <p:nvPr/>
        </p:nvSpPr>
        <p:spPr>
          <a:xfrm>
            <a:off x="2435837" y="3749320"/>
            <a:ext cx="1157778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Predicted Primitive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sp>
        <p:nvSpPr>
          <p:cNvPr id="9" name="矩形 8" descr="&quot;&quot;"/>
          <p:cNvSpPr/>
          <p:nvPr/>
        </p:nvSpPr>
        <p:spPr>
          <a:xfrm>
            <a:off x="2562438" y="4812268"/>
            <a:ext cx="2134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Printing Status Set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 descr="&quot;&quo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97" y="3350761"/>
            <a:ext cx="660241" cy="660241"/>
          </a:xfrm>
          <a:prstGeom prst="rect">
            <a:avLst/>
          </a:prstGeom>
        </p:spPr>
      </p:pic>
      <p:sp>
        <p:nvSpPr>
          <p:cNvPr id="38" name="矩形 37" descr="&quot;&quot;"/>
          <p:cNvSpPr/>
          <p:nvPr/>
        </p:nvSpPr>
        <p:spPr>
          <a:xfrm>
            <a:off x="2305274" y="3886200"/>
            <a:ext cx="1157778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Predicted Primitive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pic>
        <p:nvPicPr>
          <p:cNvPr id="39" name="图片 38" descr="&quot;&quot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963" y="4044950"/>
            <a:ext cx="2769474" cy="527050"/>
          </a:xfrm>
          <a:prstGeom prst="rect">
            <a:avLst/>
          </a:prstGeom>
        </p:spPr>
      </p:pic>
      <p:pic>
        <p:nvPicPr>
          <p:cNvPr id="14" name="图片 13" descr="&quot;&quot;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745" y="2886986"/>
            <a:ext cx="2250081" cy="1866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矩形 40" descr="&quot;&quot;"/>
          <p:cNvSpPr/>
          <p:nvPr/>
        </p:nvSpPr>
        <p:spPr>
          <a:xfrm>
            <a:off x="7627574" y="4812268"/>
            <a:ext cx="2525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Reconstructed G-code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 descr="&quot;&quot;">
            <a:hlinkClick r:id="rId9" action="ppaction://hlinksldjump"/>
          </p:cNvPr>
          <p:cNvSpPr/>
          <p:nvPr/>
        </p:nvSpPr>
        <p:spPr>
          <a:xfrm>
            <a:off x="5230155" y="4485444"/>
            <a:ext cx="15960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(Algorithm 1)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933F6FD2-FE4B-C542-9F81-310DDB9A146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40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74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 descr="&quot;&quot;"/>
          <p:cNvGrpSpPr/>
          <p:nvPr/>
        </p:nvGrpSpPr>
        <p:grpSpPr>
          <a:xfrm>
            <a:off x="2743200" y="125391"/>
            <a:ext cx="861852" cy="880988"/>
            <a:chOff x="914400" y="1914420"/>
            <a:chExt cx="1488650" cy="1438380"/>
          </a:xfrm>
        </p:grpSpPr>
        <p:sp>
          <p:nvSpPr>
            <p:cNvPr id="53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&quot;&quot;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61455"/>
              <a:ext cx="1391436" cy="762848"/>
            </a:xfrm>
            <a:prstGeom prst="rect">
              <a:avLst/>
            </a:prstGeom>
          </p:spPr>
        </p:pic>
      </p:grpSp>
      <p:grpSp>
        <p:nvGrpSpPr>
          <p:cNvPr id="55" name="组合 54" descr="&quot;&quot;"/>
          <p:cNvGrpSpPr/>
          <p:nvPr/>
        </p:nvGrpSpPr>
        <p:grpSpPr>
          <a:xfrm>
            <a:off x="5638800" y="128019"/>
            <a:ext cx="861852" cy="880988"/>
            <a:chOff x="3699641" y="1679028"/>
            <a:chExt cx="1706617" cy="1676400"/>
          </a:xfrm>
        </p:grpSpPr>
        <p:sp>
          <p:nvSpPr>
            <p:cNvPr id="56" name="椭圆 55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&quot;&quot;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4" y="1935686"/>
              <a:ext cx="1247114" cy="1057077"/>
            </a:xfrm>
            <a:prstGeom prst="rect">
              <a:avLst/>
            </a:prstGeom>
          </p:spPr>
        </p:pic>
      </p:grpSp>
      <p:sp>
        <p:nvSpPr>
          <p:cNvPr id="59" name="椭圆 58" descr="&quot;&quot;"/>
          <p:cNvSpPr/>
          <p:nvPr/>
        </p:nvSpPr>
        <p:spPr>
          <a:xfrm>
            <a:off x="8637531" y="125391"/>
            <a:ext cx="861852" cy="8809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 descr="&quot;&quo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76" y="245527"/>
            <a:ext cx="685899" cy="717563"/>
          </a:xfrm>
          <a:prstGeom prst="rect">
            <a:avLst/>
          </a:prstGeom>
        </p:spPr>
      </p:pic>
      <p:cxnSp>
        <p:nvCxnSpPr>
          <p:cNvPr id="61" name="直接连接符 60" descr="&quot;&quot;"/>
          <p:cNvCxnSpPr>
            <a:stCxn id="53" idx="6"/>
            <a:endCxn id="56" idx="2"/>
          </p:cNvCxnSpPr>
          <p:nvPr/>
        </p:nvCxnSpPr>
        <p:spPr>
          <a:xfrm>
            <a:off x="3605052" y="565885"/>
            <a:ext cx="2033748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 descr="&quot;&quot;"/>
          <p:cNvCxnSpPr>
            <a:stCxn id="56" idx="6"/>
            <a:endCxn id="59" idx="2"/>
          </p:cNvCxnSpPr>
          <p:nvPr/>
        </p:nvCxnSpPr>
        <p:spPr>
          <a:xfrm flipV="1">
            <a:off x="6500653" y="565885"/>
            <a:ext cx="2136879" cy="262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&quot;&quot;">
            <a:hlinkClick r:id="rId6" action="ppaction://hlinksldjump"/>
          </p:cNvPr>
          <p:cNvSpPr/>
          <p:nvPr/>
        </p:nvSpPr>
        <p:spPr>
          <a:xfrm>
            <a:off x="7774264" y="1241236"/>
            <a:ext cx="2588387" cy="3194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7030A0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G-code Reconstruction</a:t>
            </a:r>
            <a:endParaRPr lang="zh-CN" altLang="en-US" sz="2000" dirty="0">
              <a:solidFill>
                <a:srgbClr val="7030A0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65" name="直接箭头连接符 64" descr="&quot;&quot;"/>
          <p:cNvCxnSpPr>
            <a:stCxn id="59" idx="4"/>
            <a:endCxn id="64" idx="0"/>
          </p:cNvCxnSpPr>
          <p:nvPr/>
        </p:nvCxnSpPr>
        <p:spPr>
          <a:xfrm>
            <a:off x="9068457" y="1006380"/>
            <a:ext cx="0" cy="2348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&quot;&quot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597830"/>
            <a:ext cx="3318012" cy="5183970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CD9A48F-34E4-2947-B81D-DDD97382A7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41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1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834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8" name="圆角矩形 17" descr="&quot;&quot;"/>
          <p:cNvSpPr/>
          <p:nvPr/>
        </p:nvSpPr>
        <p:spPr>
          <a:xfrm>
            <a:off x="7543800" y="4648200"/>
            <a:ext cx="2881848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&quot;&quot;"/>
          <p:cNvSpPr/>
          <p:nvPr/>
        </p:nvSpPr>
        <p:spPr>
          <a:xfrm>
            <a:off x="2209801" y="3626858"/>
            <a:ext cx="243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Layer Movement 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 25" descr="&quot;&quot;"/>
          <p:cNvSpPr/>
          <p:nvPr/>
        </p:nvSpPr>
        <p:spPr>
          <a:xfrm>
            <a:off x="5073041" y="3626858"/>
            <a:ext cx="242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Head Movement 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 descr="&quot;&quot;"/>
          <p:cNvSpPr/>
          <p:nvPr/>
        </p:nvSpPr>
        <p:spPr>
          <a:xfrm>
            <a:off x="7830598" y="3626858"/>
            <a:ext cx="2380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Axial Movement 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84" y="1745702"/>
            <a:ext cx="1981200" cy="1913422"/>
          </a:xfrm>
          <a:prstGeom prst="rect">
            <a:avLst/>
          </a:prstGeom>
        </p:spPr>
      </p:pic>
      <p:pic>
        <p:nvPicPr>
          <p:cNvPr id="7" name="图片 6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85" y="1745702"/>
            <a:ext cx="1998113" cy="1925454"/>
          </a:xfrm>
          <a:prstGeom prst="rect">
            <a:avLst/>
          </a:prstGeom>
        </p:spPr>
      </p:pic>
      <p:pic>
        <p:nvPicPr>
          <p:cNvPr id="10" name="图片 9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17" y="1745702"/>
            <a:ext cx="2062163" cy="1960920"/>
          </a:xfrm>
          <a:prstGeom prst="rect">
            <a:avLst/>
          </a:prstGeom>
        </p:spPr>
      </p:pic>
      <p:pic>
        <p:nvPicPr>
          <p:cNvPr id="12" name="图片 11" descr="&quot;&quot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103" y="4072391"/>
            <a:ext cx="1988744" cy="1949901"/>
          </a:xfrm>
          <a:prstGeom prst="rect">
            <a:avLst/>
          </a:prstGeom>
        </p:spPr>
      </p:pic>
      <p:pic>
        <p:nvPicPr>
          <p:cNvPr id="13" name="图片 12" descr="&quot;&quot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479" y="4072391"/>
            <a:ext cx="1981225" cy="1949901"/>
          </a:xfrm>
          <a:prstGeom prst="rect">
            <a:avLst/>
          </a:prstGeom>
        </p:spPr>
      </p:pic>
      <p:sp>
        <p:nvSpPr>
          <p:cNvPr id="28" name="矩形 27" descr="&quot;&quot;"/>
          <p:cNvSpPr/>
          <p:nvPr/>
        </p:nvSpPr>
        <p:spPr>
          <a:xfrm>
            <a:off x="2176865" y="6094584"/>
            <a:ext cx="239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X Directional Movement 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矩形 28" descr="&quot;&quot;"/>
          <p:cNvSpPr/>
          <p:nvPr/>
        </p:nvSpPr>
        <p:spPr>
          <a:xfrm>
            <a:off x="5069478" y="6017058"/>
            <a:ext cx="239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 Directional Movement Model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 29" descr="&quot;&quot;"/>
          <p:cNvSpPr/>
          <p:nvPr/>
        </p:nvSpPr>
        <p:spPr>
          <a:xfrm>
            <a:off x="7603818" y="4658711"/>
            <a:ext cx="2766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accuracy=94.77%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1533402-4C17-A04A-90D0-67CD76F0E91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42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6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057400" y="990600"/>
            <a:ext cx="8077200" cy="56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800" b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F2936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Reconstruction Performance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 shape reconstruction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10-layer shape: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2743200"/>
            <a:ext cx="7546765" cy="201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67855" y="4908615"/>
            <a:ext cx="24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Original design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90207" y="4908615"/>
            <a:ext cx="3315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Reconstructed shape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9E09D6-455C-AE4A-B75A-07457E9C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834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C2D2FE6-8C6F-8148-AA9A-8972354B2C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43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29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 descr="IoT DEVICES"/>
          <p:cNvGrpSpPr/>
          <p:nvPr/>
        </p:nvGrpSpPr>
        <p:grpSpPr>
          <a:xfrm>
            <a:off x="3984215" y="1264135"/>
            <a:ext cx="4408007" cy="2204759"/>
            <a:chOff x="4583112" y="1170064"/>
            <a:chExt cx="4408007" cy="2204759"/>
          </a:xfrm>
        </p:grpSpPr>
        <p:pic>
          <p:nvPicPr>
            <p:cNvPr id="7" name="그림 6" descr="&quot;&quot;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112" y="1170064"/>
              <a:ext cx="4408007" cy="220475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67371" y="1680796"/>
              <a:ext cx="1919744" cy="132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내용 개체 틀 3" descr="IoT DEVICES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" y="759872"/>
            <a:ext cx="4855633" cy="3213287"/>
          </a:xfrm>
        </p:spPr>
      </p:pic>
      <p:pic>
        <p:nvPicPr>
          <p:cNvPr id="6" name="그림 5" descr="IoT DEVICE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94" y="4102578"/>
            <a:ext cx="3726527" cy="2474647"/>
          </a:xfrm>
          <a:prstGeom prst="rect">
            <a:avLst/>
          </a:prstGeom>
        </p:spPr>
      </p:pic>
      <p:pic>
        <p:nvPicPr>
          <p:cNvPr id="8" name="그림 7" descr="IoT DEVICE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39" y="1164208"/>
            <a:ext cx="2550583" cy="2550583"/>
          </a:xfrm>
          <a:prstGeom prst="rect">
            <a:avLst/>
          </a:prstGeom>
        </p:spPr>
      </p:pic>
      <p:pic>
        <p:nvPicPr>
          <p:cNvPr id="9" name="그림 8" descr="IoT DEVICE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95" y="3714791"/>
            <a:ext cx="2698846" cy="2700647"/>
          </a:xfrm>
          <a:prstGeom prst="rect">
            <a:avLst/>
          </a:prstGeom>
        </p:spPr>
      </p:pic>
      <p:sp>
        <p:nvSpPr>
          <p:cNvPr id="12" name="직사각형 11" descr="IoT DEVICES"/>
          <p:cNvSpPr/>
          <p:nvPr/>
        </p:nvSpPr>
        <p:spPr>
          <a:xfrm>
            <a:off x="654831" y="656607"/>
            <a:ext cx="4447190" cy="465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IoT DEVICE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39" y="4102578"/>
            <a:ext cx="3004655" cy="225349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8C38F46-D243-414E-8E66-CD6F6A1B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834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oice assistants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04A7896-45E8-DF40-8B2D-5178684BF7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44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66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432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Inaudible commands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&quot;&quot;">
            <a:extLst>
              <a:ext uri="{FF2B5EF4-FFF2-40B4-BE49-F238E27FC236}">
                <a16:creationId xmlns:a16="http://schemas.microsoft.com/office/drawing/2014/main" id="{B693BEDD-03F4-3A4E-89A1-5077E1E9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73" y="1011613"/>
            <a:ext cx="7903858" cy="5527299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7E9C3FC-7E69-4F42-A822-2FDDA02FF0C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E546FDB-379E-6644-BF18-5AA5854BF061}" type="slidenum">
              <a:rPr lang="en-US" sz="14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45</a:t>
            </a:fld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1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Microphones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C57DB2BB-60CF-1A4C-8317-06891F38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43" y="1010343"/>
            <a:ext cx="9513641" cy="5698222"/>
          </a:xfrm>
          <a:prstGeom prst="rect">
            <a:avLst/>
          </a:prstGeom>
        </p:spPr>
      </p:pic>
      <p:pic>
        <p:nvPicPr>
          <p:cNvPr id="10" name="Picture 9" descr="how microphones work">
            <a:extLst>
              <a:ext uri="{FF2B5EF4-FFF2-40B4-BE49-F238E27FC236}">
                <a16:creationId xmlns:a16="http://schemas.microsoft.com/office/drawing/2014/main" id="{616366C1-5B17-2244-97ED-21F37017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974" y="288215"/>
            <a:ext cx="3275657" cy="2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Low pass filter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DFA4E9D7-B848-2D45-BF7D-105E0C34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56" y="1098897"/>
            <a:ext cx="9760714" cy="562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12244" y="169462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Non-linearity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BD7345F9-AB0A-F646-8595-C0806D5B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56" y="891590"/>
            <a:ext cx="7800908" cy="5718993"/>
          </a:xfrm>
          <a:prstGeom prst="rect">
            <a:avLst/>
          </a:prstGeom>
        </p:spPr>
      </p:pic>
      <p:sp>
        <p:nvSpPr>
          <p:cNvPr id="2" name="Frame 1" descr="&quot;&quot;">
            <a:extLst>
              <a:ext uri="{FF2B5EF4-FFF2-40B4-BE49-F238E27FC236}">
                <a16:creationId xmlns:a16="http://schemas.microsoft.com/office/drawing/2014/main" id="{8D6737D7-A586-D643-9575-BCEEA8BD8C54}"/>
              </a:ext>
            </a:extLst>
          </p:cNvPr>
          <p:cNvSpPr/>
          <p:nvPr/>
        </p:nvSpPr>
        <p:spPr>
          <a:xfrm>
            <a:off x="7030192" y="3467100"/>
            <a:ext cx="914401" cy="1080654"/>
          </a:xfrm>
          <a:prstGeom prst="frame">
            <a:avLst>
              <a:gd name="adj1" fmla="val 730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Multiple frequency component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705F2AB0-CF2B-B142-94B3-8E69BD53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90" y="1173727"/>
            <a:ext cx="8114110" cy="55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7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944874-5259-4E4D-9546-7862C012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“Key” Observation</a:t>
            </a: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3FBB9BE-5641-DC49-A34F-1B0A6E3131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Build acoustic model for keyboard and typist</a:t>
            </a:r>
          </a:p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Exploit the fact that typed text is non-random (for example, English)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Limited number of words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Limited letter sequences (spelling)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Limited word sequences (grammar)</a:t>
            </a:r>
          </a:p>
          <a:p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This requires a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natural language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99541-2591-CF4D-8F2D-61850C3AB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433020"/>
            <a:ext cx="365760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Tx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Zhuang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 “Keyboard Acoustic Emanations Revisited”. CCS 2005]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F62BB6-0FB8-0A43-A0CF-4B536DF8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5654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Multiple frequency component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C0A42274-B165-7845-9372-5964135D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74" y="986128"/>
            <a:ext cx="8019759" cy="55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74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Launching attack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FCE5C410-D80A-9948-B458-F324FBE2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77" y="1076191"/>
            <a:ext cx="8531532" cy="52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59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Examples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C00BC8-F8BB-344E-B1E2-B06FAE35D4AF}"/>
              </a:ext>
            </a:extLst>
          </p:cNvPr>
          <p:cNvSpPr/>
          <p:nvPr/>
        </p:nvSpPr>
        <p:spPr>
          <a:xfrm>
            <a:off x="295371" y="5355851"/>
            <a:ext cx="8540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/>
              </a:rPr>
              <a:t>Inaudible Voice Commands: The Long-Range Attack and Defense.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Roy et al. NSDI 2018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en-US" b="1" dirty="0" err="1"/>
              <a:t>DolphinAttack</a:t>
            </a:r>
            <a:r>
              <a:rPr lang="en-US" b="1" dirty="0"/>
              <a:t>: Inaudible Voice Command. </a:t>
            </a:r>
            <a:r>
              <a:rPr lang="en-US" dirty="0"/>
              <a:t>Zhang et al. CCS 2017</a:t>
            </a:r>
            <a:endParaRPr lang="en-US" b="1" dirty="0"/>
          </a:p>
          <a:p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1DDFAE-F6B1-CA4F-83B3-86521F16CA7E}"/>
              </a:ext>
            </a:extLst>
          </p:cNvPr>
          <p:cNvSpPr/>
          <p:nvPr/>
        </p:nvSpPr>
        <p:spPr>
          <a:xfrm>
            <a:off x="889934" y="1889668"/>
            <a:ext cx="625164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https://youtu.be/_FrKySibcb8?t=19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https://youtu.be/21HjF4A3WE4?t=5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8486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896629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 err="1">
                <a:solidFill>
                  <a:srgbClr val="FF0000"/>
                </a:solidFill>
              </a:rPr>
              <a:t>Gyrophone</a:t>
            </a:r>
            <a:r>
              <a:rPr lang="en-US" sz="4267" dirty="0">
                <a:solidFill>
                  <a:srgbClr val="FF0000"/>
                </a:solidFill>
              </a:rPr>
              <a:t>: using gyroscope as microphone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CAF42CB9-0D12-864B-9492-C6AF72F6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8" y="1314963"/>
            <a:ext cx="8210550" cy="52239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82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Permission for sensors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2324E11B-A043-C44C-B2AF-5D4F6C22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21" y="1084426"/>
            <a:ext cx="4202662" cy="5271924"/>
          </a:xfrm>
          <a:prstGeom prst="rect">
            <a:avLst/>
          </a:prstGeom>
        </p:spPr>
      </p:pic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09C8AF2D-685A-C443-B415-62A45472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47" y="1010343"/>
            <a:ext cx="5155753" cy="52508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2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External sounds impact gyroscopes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7DBF4586-F09D-0B4A-A90D-EFC873BE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255712"/>
            <a:ext cx="9766300" cy="528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81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Sampling rates </a:t>
            </a:r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DFDAC12F-1EA3-0D47-B194-89317D79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6" y="1140040"/>
            <a:ext cx="7569199" cy="52163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7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Speech range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E789F3F0-FF99-FD47-8C3F-3C4460E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0" y="1140089"/>
            <a:ext cx="7486999" cy="2856076"/>
          </a:xfrm>
          <a:prstGeom prst="rect">
            <a:avLst/>
          </a:prstGeom>
        </p:spPr>
      </p:pic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62C30DCB-EF77-8544-8D05-659E835F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17" y="4125912"/>
            <a:ext cx="5702300" cy="2413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40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Aliasing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9EF91AE-DC5F-6C4E-800B-535DB4B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60" y="2610379"/>
            <a:ext cx="8288307" cy="4247621"/>
          </a:xfrm>
          <a:prstGeom prst="rect">
            <a:avLst/>
          </a:prstGeom>
        </p:spPr>
      </p:pic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741014DD-A53F-2442-AC1F-FF569887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1010343"/>
            <a:ext cx="53975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8B201-1F08-5E4B-B2FC-27DA8B4811F2}"/>
              </a:ext>
            </a:extLst>
          </p:cNvPr>
          <p:cNvSpPr txBox="1"/>
          <p:nvPr/>
        </p:nvSpPr>
        <p:spPr>
          <a:xfrm>
            <a:off x="8729133" y="3837033"/>
            <a:ext cx="308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Aliasing enables sensing higher frequency components</a:t>
            </a:r>
          </a:p>
        </p:txBody>
      </p:sp>
    </p:spTree>
    <p:extLst>
      <p:ext uri="{BB962C8B-B14F-4D97-AF65-F5344CB8AC3E}">
        <p14:creationId xmlns:p14="http://schemas.microsoft.com/office/powerpoint/2010/main" val="4112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3" name="Picture 12" descr="&quot;&quot;">
            <a:extLst>
              <a:ext uri="{FF2B5EF4-FFF2-40B4-BE49-F238E27FC236}">
                <a16:creationId xmlns:a16="http://schemas.microsoft.com/office/drawing/2014/main" id="{16644D31-B157-5946-B025-C81B4329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99" y="1242113"/>
            <a:ext cx="9390288" cy="48824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76A98B-12FB-6D41-A2FE-7393441F407F}"/>
              </a:ext>
            </a:extLst>
          </p:cNvPr>
          <p:cNvSpPr/>
          <p:nvPr/>
        </p:nvSpPr>
        <p:spPr>
          <a:xfrm>
            <a:off x="6637143" y="5686467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https://crypto.stanford.edu/gyrophone/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0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78638-86B2-D249-ACB9-F19D3DE2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9694"/>
            <a:ext cx="10515600" cy="1325563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Overview</a:t>
            </a:r>
            <a:endParaRPr lang="en-US" dirty="0"/>
          </a:p>
        </p:txBody>
      </p:sp>
      <p:sp>
        <p:nvSpPr>
          <p:cNvPr id="114694" name="Text Box 6" descr="&quot;&quot;">
            <a:extLst>
              <a:ext uri="{FF2B5EF4-FFF2-40B4-BE49-F238E27FC236}">
                <a16:creationId xmlns:a16="http://schemas.microsoft.com/office/drawing/2014/main" id="{8876FB4F-A9FA-F641-A8FD-55D9BB2A3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447801"/>
            <a:ext cx="1143000" cy="6933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Initial </a:t>
            </a:r>
          </a:p>
          <a:p>
            <a:pPr>
              <a:lnSpc>
                <a:spcPct val="6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b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training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4" name="Text Box 27" descr="&quot;&quot;">
            <a:extLst>
              <a:ext uri="{FF2B5EF4-FFF2-40B4-BE49-F238E27FC236}">
                <a16:creationId xmlns:a16="http://schemas.microsoft.com/office/drawing/2014/main" id="{4EFFF7D9-7FD7-2141-A184-CC9F00CB6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524001"/>
            <a:ext cx="22098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wave signal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(recorded sound)</a:t>
            </a:r>
          </a:p>
        </p:txBody>
      </p:sp>
      <p:cxnSp>
        <p:nvCxnSpPr>
          <p:cNvPr id="7183" name="AutoShape 24" descr="&quot;&quot;">
            <a:extLst>
              <a:ext uri="{FF2B5EF4-FFF2-40B4-BE49-F238E27FC236}">
                <a16:creationId xmlns:a16="http://schemas.microsoft.com/office/drawing/2014/main" id="{AC8E0CD4-21D5-F54E-B519-A7607ED5FFF9}"/>
              </a:ext>
            </a:extLst>
          </p:cNvPr>
          <p:cNvCxnSpPr>
            <a:cxnSpLocks noChangeShapeType="1"/>
            <a:endCxn id="7182" idx="0"/>
          </p:cNvCxnSpPr>
          <p:nvPr/>
        </p:nvCxnSpPr>
        <p:spPr bwMode="auto">
          <a:xfrm rot="16200000" flipH="1">
            <a:off x="3966370" y="2231233"/>
            <a:ext cx="2190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2" name="Rectangle 5" descr="&quot;&quot;">
            <a:extLst>
              <a:ext uri="{FF2B5EF4-FFF2-40B4-BE49-F238E27FC236}">
                <a16:creationId xmlns:a16="http://schemas.microsoft.com/office/drawing/2014/main" id="{640970CC-42EF-B84E-8B13-5DA755D5F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34156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Feature Extraction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73" name="AutoShape 11" descr="&quot;&quot;">
            <a:extLst>
              <a:ext uri="{FF2B5EF4-FFF2-40B4-BE49-F238E27FC236}">
                <a16:creationId xmlns:a16="http://schemas.microsoft.com/office/drawing/2014/main" id="{F56813CD-7B48-2041-B1FC-3C7EA7E1AE92}"/>
              </a:ext>
            </a:extLst>
          </p:cNvPr>
          <p:cNvCxnSpPr>
            <a:cxnSpLocks noChangeShapeType="1"/>
            <a:stCxn id="7182" idx="2"/>
            <a:endCxn id="7172" idx="0"/>
          </p:cNvCxnSpPr>
          <p:nvPr/>
        </p:nvCxnSpPr>
        <p:spPr bwMode="auto">
          <a:xfrm>
            <a:off x="4076700" y="2798763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2" name="Rectangle 7" descr="&quot;&quot;">
            <a:extLst>
              <a:ext uri="{FF2B5EF4-FFF2-40B4-BE49-F238E27FC236}">
                <a16:creationId xmlns:a16="http://schemas.microsoft.com/office/drawing/2014/main" id="{A1D71FB2-691A-4943-83A3-5E4D45CF6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10356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Unsupervised Learning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74" name="Group 45" descr="&quot;&quot;">
            <a:extLst>
              <a:ext uri="{FF2B5EF4-FFF2-40B4-BE49-F238E27FC236}">
                <a16:creationId xmlns:a16="http://schemas.microsoft.com/office/drawing/2014/main" id="{1A02D35F-9E8E-7D4F-99C1-B58290FFAF1D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600451"/>
            <a:ext cx="3124200" cy="722313"/>
            <a:chOff x="480" y="1993"/>
            <a:chExt cx="1968" cy="455"/>
          </a:xfrm>
        </p:grpSpPr>
        <p:sp>
          <p:nvSpPr>
            <p:cNvPr id="7198" name="Rectangle 8">
              <a:extLst>
                <a:ext uri="{FF2B5EF4-FFF2-40B4-BE49-F238E27FC236}">
                  <a16:creationId xmlns:a16="http://schemas.microsoft.com/office/drawing/2014/main" id="{D9DF13BE-B8F5-9144-9AB5-70DCAAA1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60"/>
              <a:ext cx="1968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Language Model Correction</a:t>
              </a:r>
              <a:endPara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99" name="AutoShape 13">
              <a:extLst>
                <a:ext uri="{FF2B5EF4-FFF2-40B4-BE49-F238E27FC236}">
                  <a16:creationId xmlns:a16="http://schemas.microsoft.com/office/drawing/2014/main" id="{5B73523E-6527-6D43-BB98-410E8C2E96F7}"/>
                </a:ext>
              </a:extLst>
            </p:cNvPr>
            <p:cNvCxnSpPr>
              <a:cxnSpLocks noChangeShapeType="1"/>
              <a:stCxn id="7172" idx="2"/>
              <a:endCxn id="7198" idx="0"/>
            </p:cNvCxnSpPr>
            <p:nvPr/>
          </p:nvCxnSpPr>
          <p:spPr bwMode="auto">
            <a:xfrm rot="5400000">
              <a:off x="1380" y="2076"/>
              <a:ext cx="16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176" name="AutoShape 14" descr="&quot;&quot;">
            <a:extLst>
              <a:ext uri="{FF2B5EF4-FFF2-40B4-BE49-F238E27FC236}">
                <a16:creationId xmlns:a16="http://schemas.microsoft.com/office/drawing/2014/main" id="{C1B8CB75-F088-7D43-A960-BB6C52D6BCF3}"/>
              </a:ext>
            </a:extLst>
          </p:cNvPr>
          <p:cNvCxnSpPr>
            <a:cxnSpLocks noChangeShapeType="1"/>
            <a:endCxn id="7175" idx="0"/>
          </p:cNvCxnSpPr>
          <p:nvPr/>
        </p:nvCxnSpPr>
        <p:spPr bwMode="auto">
          <a:xfrm>
            <a:off x="4076700" y="4322763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Rectangle 9" descr="&quot;&quot;">
            <a:extLst>
              <a:ext uri="{FF2B5EF4-FFF2-40B4-BE49-F238E27FC236}">
                <a16:creationId xmlns:a16="http://schemas.microsoft.com/office/drawing/2014/main" id="{3F96912A-23E9-0443-A637-E0FC633B5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62756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Sample Collector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78" name="AutoShape 15" descr="&quot;&quot;">
            <a:extLst>
              <a:ext uri="{FF2B5EF4-FFF2-40B4-BE49-F238E27FC236}">
                <a16:creationId xmlns:a16="http://schemas.microsoft.com/office/drawing/2014/main" id="{D2F843B3-17B9-7343-A5D2-E579714C6B36}"/>
              </a:ext>
            </a:extLst>
          </p:cNvPr>
          <p:cNvCxnSpPr>
            <a:cxnSpLocks noChangeShapeType="1"/>
            <a:stCxn id="7175" idx="2"/>
            <a:endCxn id="7177" idx="0"/>
          </p:cNvCxnSpPr>
          <p:nvPr/>
        </p:nvCxnSpPr>
        <p:spPr bwMode="auto">
          <a:xfrm>
            <a:off x="4076700" y="5084763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7" name="Rectangle 10" descr="&quot;&quot;">
            <a:extLst>
              <a:ext uri="{FF2B5EF4-FFF2-40B4-BE49-F238E27FC236}">
                <a16:creationId xmlns:a16="http://schemas.microsoft.com/office/drawing/2014/main" id="{240D18EC-EF9F-024A-9193-0F646ED9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38956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Classifier Builder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79" name="AutoShape 16" descr="&quot;&quot;">
            <a:extLst>
              <a:ext uri="{FF2B5EF4-FFF2-40B4-BE49-F238E27FC236}">
                <a16:creationId xmlns:a16="http://schemas.microsoft.com/office/drawing/2014/main" id="{755310F4-4545-B443-9F48-03FBFA8875D1}"/>
              </a:ext>
            </a:extLst>
          </p:cNvPr>
          <p:cNvCxnSpPr>
            <a:cxnSpLocks noChangeShapeType="1"/>
            <a:stCxn id="7177" idx="2"/>
          </p:cNvCxnSpPr>
          <p:nvPr/>
        </p:nvCxnSpPr>
        <p:spPr bwMode="auto">
          <a:xfrm rot="16200000" flipV="1">
            <a:off x="2419350" y="4189413"/>
            <a:ext cx="1752600" cy="1562100"/>
          </a:xfrm>
          <a:prstGeom prst="bentConnector4">
            <a:avLst>
              <a:gd name="adj1" fmla="val -13042"/>
              <a:gd name="adj2" fmla="val 11463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AutoShape 22" descr="&quot;&quot;">
            <a:extLst>
              <a:ext uri="{FF2B5EF4-FFF2-40B4-BE49-F238E27FC236}">
                <a16:creationId xmlns:a16="http://schemas.microsoft.com/office/drawing/2014/main" id="{40A73FED-1B6F-F442-8D6A-B1CA442F477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182270" y="5971382"/>
            <a:ext cx="2492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0" name="Text Box 20" descr="&quot;&quot;">
            <a:extLst>
              <a:ext uri="{FF2B5EF4-FFF2-40B4-BE49-F238E27FC236}">
                <a16:creationId xmlns:a16="http://schemas.microsoft.com/office/drawing/2014/main" id="{A1B704F0-5171-2C42-AF86-042C74C96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096001"/>
            <a:ext cx="243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1800" b="1" 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keystroke classifier</a:t>
            </a:r>
            <a:br>
              <a:rPr lang="en-US" altLang="zh-CN" sz="1800" 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altLang="zh-CN" sz="1800" 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recovered keystrokes</a:t>
            </a:r>
            <a:endParaRPr lang="en-US" altLang="en-US" sz="18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716" name="Text Box 28" descr="&quot;&quot;">
            <a:extLst>
              <a:ext uri="{FF2B5EF4-FFF2-40B4-BE49-F238E27FC236}">
                <a16:creationId xmlns:a16="http://schemas.microsoft.com/office/drawing/2014/main" id="{8A8D51B0-2EC6-1149-8962-8DBAA9933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11289"/>
            <a:ext cx="1676400" cy="6933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Subsequent</a:t>
            </a:r>
          </a:p>
          <a:p>
            <a:pPr>
              <a:lnSpc>
                <a:spcPct val="6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b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recognition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9" name="Text Box 33" descr="&quot;&quot;">
            <a:extLst>
              <a:ext uri="{FF2B5EF4-FFF2-40B4-BE49-F238E27FC236}">
                <a16:creationId xmlns:a16="http://schemas.microsoft.com/office/drawing/2014/main" id="{E4E8EDE1-C045-164A-9A75-40522B08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317294"/>
            <a:ext cx="137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wave signal</a:t>
            </a:r>
            <a:endParaRPr lang="en-US" altLang="en-US" sz="1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88" name="AutoShape 32" descr="&quot;&quot;">
            <a:extLst>
              <a:ext uri="{FF2B5EF4-FFF2-40B4-BE49-F238E27FC236}">
                <a16:creationId xmlns:a16="http://schemas.microsoft.com/office/drawing/2014/main" id="{ECC9F219-155F-134C-8E83-498019725F39}"/>
              </a:ext>
            </a:extLst>
          </p:cNvPr>
          <p:cNvCxnSpPr>
            <a:cxnSpLocks noChangeShapeType="1"/>
            <a:endCxn id="7187" idx="0"/>
          </p:cNvCxnSpPr>
          <p:nvPr/>
        </p:nvCxnSpPr>
        <p:spPr bwMode="auto">
          <a:xfrm rot="5400000">
            <a:off x="7827964" y="2097089"/>
            <a:ext cx="422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7" name="Rectangle 29" descr="&quot;&quot;">
            <a:extLst>
              <a:ext uri="{FF2B5EF4-FFF2-40B4-BE49-F238E27FC236}">
                <a16:creationId xmlns:a16="http://schemas.microsoft.com/office/drawing/2014/main" id="{28E9D7C6-757A-3946-965F-1E6ECFFEA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30981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Feature Extraction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90" name="AutoShape 30" descr="&quot;&quot;">
            <a:extLst>
              <a:ext uri="{FF2B5EF4-FFF2-40B4-BE49-F238E27FC236}">
                <a16:creationId xmlns:a16="http://schemas.microsoft.com/office/drawing/2014/main" id="{74DBD854-1180-2643-ACFF-F06419F85291}"/>
              </a:ext>
            </a:extLst>
          </p:cNvPr>
          <p:cNvCxnSpPr>
            <a:cxnSpLocks noChangeShapeType="1"/>
            <a:stCxn id="7187" idx="2"/>
            <a:endCxn id="7191" idx="0"/>
          </p:cNvCxnSpPr>
          <p:nvPr/>
        </p:nvCxnSpPr>
        <p:spPr bwMode="auto">
          <a:xfrm>
            <a:off x="8039100" y="2767013"/>
            <a:ext cx="0" cy="336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1" name="Rectangle 35" descr="&quot;&quot;">
            <a:extLst>
              <a:ext uri="{FF2B5EF4-FFF2-40B4-BE49-F238E27FC236}">
                <a16:creationId xmlns:a16="http://schemas.microsoft.com/office/drawing/2014/main" id="{8315F8F9-7DD7-D740-BB04-B254D2BD1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103563"/>
            <a:ext cx="3124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Keystroke Classifier</a:t>
            </a:r>
            <a:endParaRPr lang="en-US" alt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93" name="AutoShape 36" descr="&quot;&quot;">
            <a:extLst>
              <a:ext uri="{FF2B5EF4-FFF2-40B4-BE49-F238E27FC236}">
                <a16:creationId xmlns:a16="http://schemas.microsoft.com/office/drawing/2014/main" id="{1F7185BF-1D47-C442-9E61-92FD9B905EBE}"/>
              </a:ext>
            </a:extLst>
          </p:cNvPr>
          <p:cNvCxnSpPr>
            <a:cxnSpLocks noChangeShapeType="1"/>
            <a:stCxn id="7191" idx="2"/>
            <a:endCxn id="7192" idx="0"/>
          </p:cNvCxnSpPr>
          <p:nvPr/>
        </p:nvCxnSpPr>
        <p:spPr bwMode="auto">
          <a:xfrm>
            <a:off x="8039100" y="3560763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2" name="Rectangle 34" descr="&quot;&quot;">
            <a:extLst>
              <a:ext uri="{FF2B5EF4-FFF2-40B4-BE49-F238E27FC236}">
                <a16:creationId xmlns:a16="http://schemas.microsoft.com/office/drawing/2014/main" id="{DAB64BD0-6A91-BC4B-B074-EA9103CF4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941763"/>
            <a:ext cx="3124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Language Model Correction</a:t>
            </a:r>
          </a:p>
          <a:p>
            <a:pP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(optional)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94" name="AutoShape 38" descr="&quot;&quot;">
            <a:extLst>
              <a:ext uri="{FF2B5EF4-FFF2-40B4-BE49-F238E27FC236}">
                <a16:creationId xmlns:a16="http://schemas.microsoft.com/office/drawing/2014/main" id="{D4A60B61-B948-7947-A401-F8EA43BA3B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9100" y="4627564"/>
            <a:ext cx="0" cy="1462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5" name="Text Box 39" descr="&quot;&quot;">
            <a:extLst>
              <a:ext uri="{FF2B5EF4-FFF2-40B4-BE49-F238E27FC236}">
                <a16:creationId xmlns:a16="http://schemas.microsoft.com/office/drawing/2014/main" id="{6DF80EDE-2B6B-854F-8CD0-5E9DE55B0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027738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recovered keystrokes</a:t>
            </a:r>
            <a:endParaRPr lang="en-US" altLang="en-US" sz="18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96" name="Text Box 4">
            <a:extLst>
              <a:ext uri="{FF2B5EF4-FFF2-40B4-BE49-F238E27FC236}">
                <a16:creationId xmlns:a16="http://schemas.microsoft.com/office/drawing/2014/main" id="{212C19E9-85D7-0749-8FB3-DC482D53A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5" y="638062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Tygar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F0015B9B-65C9-3240-86A7-572069D0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27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3C93AA58-F575-6348-97C6-24618439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6" y="755449"/>
            <a:ext cx="7960223" cy="58557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8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Gender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9E3463DE-F440-F149-8D4B-EF615935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217612"/>
            <a:ext cx="5740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8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Speaker identification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FD47ECD3-0D22-D541-B108-46D8E8DC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50" y="1443000"/>
            <a:ext cx="9817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Word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82D53529-C3AC-754B-BF06-AEDABC0B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27" y="1010343"/>
            <a:ext cx="6283407" cy="57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87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8DCD84C7-1B13-2C4A-8DE9-F22092AB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8" y="884163"/>
            <a:ext cx="7040033" cy="30375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Inferring routes through motion sensors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A8F147F6-E6EF-3745-8FE8-748117CF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5" y="3795560"/>
            <a:ext cx="7230534" cy="2925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6A1241-5BDD-5C4E-951B-4D71F5158A2D}"/>
              </a:ext>
            </a:extLst>
          </p:cNvPr>
          <p:cNvSpPr/>
          <p:nvPr/>
        </p:nvSpPr>
        <p:spPr>
          <a:xfrm>
            <a:off x="8339667" y="4398084"/>
            <a:ext cx="3852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Inferring User Routes and Locations using Zero-Permission Mobile Sensors </a:t>
            </a:r>
            <a:r>
              <a:rPr lang="en-US" dirty="0" err="1"/>
              <a:t>Sashank</a:t>
            </a:r>
            <a:r>
              <a:rPr lang="en-US" dirty="0"/>
              <a:t> </a:t>
            </a:r>
            <a:r>
              <a:rPr lang="en-US" dirty="0" err="1"/>
              <a:t>Narain</a:t>
            </a:r>
            <a:r>
              <a:rPr lang="en-US" dirty="0"/>
              <a:t> , </a:t>
            </a:r>
            <a:r>
              <a:rPr lang="en-US" dirty="0" err="1"/>
              <a:t>Triet</a:t>
            </a:r>
            <a:r>
              <a:rPr lang="en-US" dirty="0"/>
              <a:t> D. Vo-</a:t>
            </a:r>
            <a:r>
              <a:rPr lang="en-US" dirty="0" err="1"/>
              <a:t>Huu</a:t>
            </a:r>
            <a:r>
              <a:rPr lang="en-US" dirty="0"/>
              <a:t> , Kenneth Block‡ and Guevara </a:t>
            </a:r>
            <a:r>
              <a:rPr lang="en-US" dirty="0" err="1"/>
              <a:t>Noubir</a:t>
            </a:r>
            <a:r>
              <a:rPr lang="en-US" dirty="0"/>
              <a:t>. IEEE SP 2016</a:t>
            </a:r>
          </a:p>
        </p:txBody>
      </p:sp>
    </p:spTree>
    <p:extLst>
      <p:ext uri="{BB962C8B-B14F-4D97-AF65-F5344CB8AC3E}">
        <p14:creationId xmlns:p14="http://schemas.microsoft.com/office/powerpoint/2010/main" val="1887592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871B8-DDDC-5F44-B56A-126E1CC16C71}"/>
              </a:ext>
            </a:extLst>
          </p:cNvPr>
          <p:cNvSpPr txBox="1">
            <a:spLocks/>
          </p:cNvSpPr>
          <p:nvPr/>
        </p:nvSpPr>
        <p:spPr bwMode="auto">
          <a:xfrm>
            <a:off x="295371" y="288215"/>
            <a:ext cx="11293345" cy="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4267" dirty="0">
                <a:solidFill>
                  <a:srgbClr val="FF0000"/>
                </a:solidFill>
              </a:rPr>
              <a:t>Tracking subway rides through sensors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7BB8997B-83EB-5D4F-A01A-596FCE70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07" y="1010343"/>
            <a:ext cx="6530560" cy="4629365"/>
          </a:xfrm>
          <a:prstGeom prst="rect">
            <a:avLst/>
          </a:prstGeom>
        </p:spPr>
      </p:pic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2197C584-3F64-6E4F-B670-4CBF0ABC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6" y="1435100"/>
            <a:ext cx="4368800" cy="307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0B23D3-43BA-3B43-8BCE-24A6F3BD85C2}"/>
              </a:ext>
            </a:extLst>
          </p:cNvPr>
          <p:cNvSpPr/>
          <p:nvPr/>
        </p:nvSpPr>
        <p:spPr>
          <a:xfrm>
            <a:off x="295371" y="6033184"/>
            <a:ext cx="1008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Track You If You Take the Metro: Tracking Metro Riders Using Accelerometers on Smartphones. </a:t>
            </a:r>
            <a:r>
              <a:rPr lang="en-US" dirty="0" err="1"/>
              <a:t>Jingyu</a:t>
            </a:r>
            <a:r>
              <a:rPr lang="en-US" dirty="0"/>
              <a:t> Hua, </a:t>
            </a:r>
            <a:r>
              <a:rPr lang="en-US" dirty="0" err="1"/>
              <a:t>Zhenyu</a:t>
            </a:r>
            <a:r>
              <a:rPr lang="en-US" dirty="0"/>
              <a:t> Shen, Sheng Zhong. </a:t>
            </a:r>
            <a:r>
              <a:rPr lang="en-US" b="1" dirty="0"/>
              <a:t> </a:t>
            </a:r>
            <a:r>
              <a:rPr lang="en-US" dirty="0">
                <a:hlinkClick r:id="rId4"/>
              </a:rPr>
              <a:t>IEEE Transactions on Information Forensics and Security</a:t>
            </a:r>
            <a:r>
              <a:rPr lang="en-US" dirty="0"/>
              <a:t>  2017</a:t>
            </a:r>
          </a:p>
        </p:txBody>
      </p:sp>
    </p:spTree>
    <p:extLst>
      <p:ext uri="{BB962C8B-B14F-4D97-AF65-F5344CB8AC3E}">
        <p14:creationId xmlns:p14="http://schemas.microsoft.com/office/powerpoint/2010/main" val="2272806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7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2477" y="1150719"/>
            <a:ext cx="114578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cs typeface="Arial" charset="0"/>
              </a:rPr>
              <a:t>Final Exam On Nov 19 (9am-11am) on Moodle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Arial" charset="0"/>
                <a:cs typeface="Arial" charset="0"/>
              </a:rPr>
              <a:t>More on this next class (also have a review class on Tuesday)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Post questions you want clarification on, in Piazza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Class evaluation (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please complete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http://go.ncsu.edu/cesurvey</a:t>
            </a:r>
            <a:endParaRPr lang="en-US" sz="3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ea typeface="Arial" charset="0"/>
                <a:cs typeface="Arial" charset="0"/>
              </a:rPr>
              <a:t>Go and fill out the survey after class (requires 2-3 mins)</a:t>
            </a:r>
            <a:endParaRPr lang="en-US" sz="2800" dirty="0">
              <a:solidFill>
                <a:srgbClr val="2125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8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6490-EFB0-B04B-9D55-87928CF2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Sound of a Keystroke</a:t>
            </a:r>
            <a:endParaRPr lang="en-US" dirty="0"/>
          </a:p>
        </p:txBody>
      </p:sp>
      <p:pic>
        <p:nvPicPr>
          <p:cNvPr id="8195" name="Picture 4" descr="&quot;&quot;">
            <a:extLst>
              <a:ext uri="{FF2B5EF4-FFF2-40B4-BE49-F238E27FC236}">
                <a16:creationId xmlns:a16="http://schemas.microsoft.com/office/drawing/2014/main" id="{03C103EE-8E39-2E44-BC45-3434045A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90688"/>
            <a:ext cx="3810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Content Placeholder 9">
            <a:extLst>
              <a:ext uri="{FF2B5EF4-FFF2-40B4-BE49-F238E27FC236}">
                <a16:creationId xmlns:a16="http://schemas.microsoft.com/office/drawing/2014/main" id="{E2271862-DE98-894D-A95B-96CF04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4875"/>
            <a:ext cx="10515600" cy="1641475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Each keystroke is represented as a vector of spectral features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Fourier transform of the decibel spectrum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Standard technique from speech processing</a:t>
            </a:r>
          </a:p>
        </p:txBody>
      </p:sp>
      <p:sp>
        <p:nvSpPr>
          <p:cNvPr id="8198" name="Text Box 4">
            <a:extLst>
              <a:ext uri="{FF2B5EF4-FFF2-40B4-BE49-F238E27FC236}">
                <a16:creationId xmlns:a16="http://schemas.microsoft.com/office/drawing/2014/main" id="{4FEED723-95FC-BE48-98CD-C65E4895C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BCBA7B-74AC-0849-8263-8F472F10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4614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8503-FBE3-E547-85F3-85346E31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Bi-Grams of Characters</a:t>
            </a:r>
            <a:endParaRPr 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24B4377-56A9-764D-AB8D-9DF9DCFB5C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Group keystrokes into N clusters</a:t>
            </a: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Find the best mapping from cluster labels to characters</a:t>
            </a: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Exploit the fact that some 2-character combinations are more common than others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Example: “th” vs. “tj”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Hidden Markov Models (HMM) for unsupervised learning</a:t>
            </a:r>
          </a:p>
          <a:p>
            <a:pPr lvl="1"/>
            <a:endParaRPr lang="en-US" altLang="zh-CN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221" name="Picture 4" descr="&quot;&quot;">
            <a:extLst>
              <a:ext uri="{FF2B5EF4-FFF2-40B4-BE49-F238E27FC236}">
                <a16:creationId xmlns:a16="http://schemas.microsoft.com/office/drawing/2014/main" id="{1E9CAFB2-5A26-0B4F-9C07-51A716C0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/>
          <a:stretch>
            <a:fillRect/>
          </a:stretch>
        </p:blipFill>
        <p:spPr bwMode="auto">
          <a:xfrm>
            <a:off x="2133600" y="5010150"/>
            <a:ext cx="77279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2" name="Group 20" descr="&quot;&quot;">
            <a:extLst>
              <a:ext uri="{FF2B5EF4-FFF2-40B4-BE49-F238E27FC236}">
                <a16:creationId xmlns:a16="http://schemas.microsoft.com/office/drawing/2014/main" id="{61512DA5-67F0-8A40-A8EA-BC8B69F17605}"/>
              </a:ext>
            </a:extLst>
          </p:cNvPr>
          <p:cNvGrpSpPr>
            <a:grpSpLocks/>
          </p:cNvGrpSpPr>
          <p:nvPr/>
        </p:nvGrpSpPr>
        <p:grpSpPr bwMode="auto">
          <a:xfrm>
            <a:off x="2582864" y="5486401"/>
            <a:ext cx="6821487" cy="644525"/>
            <a:chOff x="811" y="1008"/>
            <a:chExt cx="4297" cy="406"/>
          </a:xfrm>
        </p:grpSpPr>
        <p:sp>
          <p:nvSpPr>
            <p:cNvPr id="9239" name="Line 21">
              <a:extLst>
                <a:ext uri="{FF2B5EF4-FFF2-40B4-BE49-F238E27FC236}">
                  <a16:creationId xmlns:a16="http://schemas.microsoft.com/office/drawing/2014/main" id="{7CDC2A68-24E7-A24D-8EDA-ADAF6341C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" y="1030"/>
              <a:ext cx="0" cy="38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0" name="Line 22">
              <a:extLst>
                <a:ext uri="{FF2B5EF4-FFF2-40B4-BE49-F238E27FC236}">
                  <a16:creationId xmlns:a16="http://schemas.microsoft.com/office/drawing/2014/main" id="{AC0134BB-1115-9340-84A9-4EAB501E5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1008"/>
              <a:ext cx="0" cy="38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1" name="Line 23">
              <a:extLst>
                <a:ext uri="{FF2B5EF4-FFF2-40B4-BE49-F238E27FC236}">
                  <a16:creationId xmlns:a16="http://schemas.microsoft.com/office/drawing/2014/main" id="{C047C48B-BAA3-DD48-B880-0E8A3F906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008"/>
              <a:ext cx="0" cy="38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2" name="Line 24">
              <a:extLst>
                <a:ext uri="{FF2B5EF4-FFF2-40B4-BE49-F238E27FC236}">
                  <a16:creationId xmlns:a16="http://schemas.microsoft.com/office/drawing/2014/main" id="{4ECA5CEC-A742-4447-9823-A19329CBD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1019"/>
              <a:ext cx="0" cy="384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23" name="Rectangle 25" descr="&quot;&quot;">
            <a:extLst>
              <a:ext uri="{FF2B5EF4-FFF2-40B4-BE49-F238E27FC236}">
                <a16:creationId xmlns:a16="http://schemas.microsoft.com/office/drawing/2014/main" id="{A7EBBC20-B284-4E40-96E4-533095DF8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4" name="Rectangle 27" descr="&quot;&quot;">
            <a:extLst>
              <a:ext uri="{FF2B5EF4-FFF2-40B4-BE49-F238E27FC236}">
                <a16:creationId xmlns:a16="http://schemas.microsoft.com/office/drawing/2014/main" id="{52511C05-6EDB-5A40-B68B-BEEC45B73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5" name="Rectangle 28" descr="&quot;&quot;">
            <a:extLst>
              <a:ext uri="{FF2B5EF4-FFF2-40B4-BE49-F238E27FC236}">
                <a16:creationId xmlns:a16="http://schemas.microsoft.com/office/drawing/2014/main" id="{FE3CD073-93EE-924C-8D57-66FD16172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6" name="Rectangle 29" descr="&quot;&quot;">
            <a:extLst>
              <a:ext uri="{FF2B5EF4-FFF2-40B4-BE49-F238E27FC236}">
                <a16:creationId xmlns:a16="http://schemas.microsoft.com/office/drawing/2014/main" id="{E12ADE4C-E159-7D40-8204-7B74CDB13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7" name="Rectangle 30" descr="&quot;&quot;">
            <a:extLst>
              <a:ext uri="{FF2B5EF4-FFF2-40B4-BE49-F238E27FC236}">
                <a16:creationId xmlns:a16="http://schemas.microsoft.com/office/drawing/2014/main" id="{9ACB9507-82A2-F043-8D68-5AD0FF33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8" name="Rectangle 34" descr="&quot;&quot;">
            <a:extLst>
              <a:ext uri="{FF2B5EF4-FFF2-40B4-BE49-F238E27FC236}">
                <a16:creationId xmlns:a16="http://schemas.microsoft.com/office/drawing/2014/main" id="{1EC65844-255F-1A45-9743-736EB1B5A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626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9" name="Rectangle 35" descr="&quot;&quot;">
            <a:extLst>
              <a:ext uri="{FF2B5EF4-FFF2-40B4-BE49-F238E27FC236}">
                <a16:creationId xmlns:a16="http://schemas.microsoft.com/office/drawing/2014/main" id="{DF9662E3-782F-2749-9B6D-BC40A8B8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0" name="Rectangle 36" descr="&quot;&quot;">
            <a:extLst>
              <a:ext uri="{FF2B5EF4-FFF2-40B4-BE49-F238E27FC236}">
                <a16:creationId xmlns:a16="http://schemas.microsoft.com/office/drawing/2014/main" id="{93BBB1E5-6BC7-E045-B407-1B3F8B9F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6388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1" name="Rectangle 37" descr="&quot;&quot;">
            <a:extLst>
              <a:ext uri="{FF2B5EF4-FFF2-40B4-BE49-F238E27FC236}">
                <a16:creationId xmlns:a16="http://schemas.microsoft.com/office/drawing/2014/main" id="{9084F6B6-4345-0548-9BA5-C9B8820CF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56388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2" name="Text Box 40" descr="&quot;&quot;">
            <a:extLst>
              <a:ext uri="{FF2B5EF4-FFF2-40B4-BE49-F238E27FC236}">
                <a16:creationId xmlns:a16="http://schemas.microsoft.com/office/drawing/2014/main" id="{9C7970A6-BAAB-1745-8164-C0B72B29B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986463"/>
            <a:ext cx="3810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233" name="Text Box 41" descr="&quot;&quot;">
            <a:extLst>
              <a:ext uri="{FF2B5EF4-FFF2-40B4-BE49-F238E27FC236}">
                <a16:creationId xmlns:a16="http://schemas.microsoft.com/office/drawing/2014/main" id="{2B3825B6-E756-2241-9A35-EDAEB6CB8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986463"/>
            <a:ext cx="53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9234" name="Text Box 42" descr="&quot;&quot;">
            <a:extLst>
              <a:ext uri="{FF2B5EF4-FFF2-40B4-BE49-F238E27FC236}">
                <a16:creationId xmlns:a16="http://schemas.microsoft.com/office/drawing/2014/main" id="{75B02A68-7BB1-1940-841B-3C567B7D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986463"/>
            <a:ext cx="53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35" name="Text Box 6" descr="&quot;&quot;">
            <a:extLst>
              <a:ext uri="{FF2B5EF4-FFF2-40B4-BE49-F238E27FC236}">
                <a16:creationId xmlns:a16="http://schemas.microsoft.com/office/drawing/2014/main" id="{F689DBBB-5EA0-4A4F-A58F-7B150D143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3340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“t”</a:t>
            </a:r>
          </a:p>
        </p:txBody>
      </p:sp>
      <p:sp>
        <p:nvSpPr>
          <p:cNvPr id="9236" name="Text Box 7" descr="&quot;&quot;">
            <a:extLst>
              <a:ext uri="{FF2B5EF4-FFF2-40B4-BE49-F238E27FC236}">
                <a16:creationId xmlns:a16="http://schemas.microsoft.com/office/drawing/2014/main" id="{52E8DC20-629B-AE4B-9D01-A49ECA4FA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3340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“h”</a:t>
            </a:r>
          </a:p>
        </p:txBody>
      </p:sp>
      <p:sp>
        <p:nvSpPr>
          <p:cNvPr id="9237" name="Text Box 8" descr="&quot;&quot;">
            <a:extLst>
              <a:ext uri="{FF2B5EF4-FFF2-40B4-BE49-F238E27FC236}">
                <a16:creationId xmlns:a16="http://schemas.microsoft.com/office/drawing/2014/main" id="{C7D987B1-D756-4042-B133-93C04D300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3340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“e”</a:t>
            </a:r>
          </a:p>
        </p:txBody>
      </p:sp>
      <p:sp>
        <p:nvSpPr>
          <p:cNvPr id="9238" name="Text Box 4">
            <a:extLst>
              <a:ext uri="{FF2B5EF4-FFF2-40B4-BE49-F238E27FC236}">
                <a16:creationId xmlns:a16="http://schemas.microsoft.com/office/drawing/2014/main" id="{E3F92154-DACC-124B-AE00-269A15C0A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BC04BE5-E485-F043-928F-E07F1402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041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5497-D59A-854E-A92C-59BABD1F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Spelling and Grammar</a:t>
            </a:r>
            <a:endParaRPr lang="en-US" dirty="0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2D70373-BDCD-A846-ADDE-6095C47289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First, spelling correction</a:t>
            </a:r>
          </a:p>
          <a:p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Then, simple statistical model of English grammar: common tri-grams of words</a:t>
            </a:r>
          </a:p>
          <a:p>
            <a:pPr lvl="1"/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Use HMMs again to model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 descr="&quot;&quot;">
            <a:extLst>
              <a:ext uri="{FF2B5EF4-FFF2-40B4-BE49-F238E27FC236}">
                <a16:creationId xmlns:a16="http://schemas.microsoft.com/office/drawing/2014/main" id="{A57018E0-9D77-E64E-840A-0C9FD2F9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349751"/>
            <a:ext cx="662781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Oval 5" descr="&quot;&quot;">
            <a:extLst>
              <a:ext uri="{FF2B5EF4-FFF2-40B4-BE49-F238E27FC236}">
                <a16:creationId xmlns:a16="http://schemas.microsoft.com/office/drawing/2014/main" id="{0A6C7996-88DE-104D-9079-5F12A341C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62600"/>
            <a:ext cx="41148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2" name="Oval 6" descr="&quot;&quot;">
            <a:extLst>
              <a:ext uri="{FF2B5EF4-FFF2-40B4-BE49-F238E27FC236}">
                <a16:creationId xmlns:a16="http://schemas.microsoft.com/office/drawing/2014/main" id="{31ADBA16-EACC-AE4A-87BF-A338292B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648200"/>
            <a:ext cx="41148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8" name="Text Box 4">
            <a:extLst>
              <a:ext uri="{FF2B5EF4-FFF2-40B4-BE49-F238E27FC236}">
                <a16:creationId xmlns:a16="http://schemas.microsoft.com/office/drawing/2014/main" id="{750F7067-A452-1D46-8CBB-1556487A3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0" y="1154114"/>
            <a:ext cx="24828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[Zhuang, Zhou, Tygar]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E754FB8-1662-1A4D-8048-E8E02BB0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6FDB-379E-6644-BF18-5AA5854BF061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95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1" grpId="1" animBg="1"/>
      <p:bldP spid="194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EBB36"/>
    </a:accent1>
    <a:accent2>
      <a:srgbClr val="536895"/>
    </a:accent2>
    <a:accent3>
      <a:srgbClr val="9F2936"/>
    </a:accent3>
    <a:accent4>
      <a:srgbClr val="4E8542"/>
    </a:accent4>
    <a:accent5>
      <a:srgbClr val="604878"/>
    </a:accent5>
    <a:accent6>
      <a:srgbClr val="C19859"/>
    </a:accent6>
    <a:hlink>
      <a:srgbClr val="536895"/>
    </a:hlink>
    <a:folHlink>
      <a:srgbClr val="5368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27349</TotalTime>
  <Words>1654</Words>
  <Application>Microsoft Macintosh PowerPoint</Application>
  <PresentationFormat>Widescreen</PresentationFormat>
  <Paragraphs>493</Paragraphs>
  <Slides>66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DengXian</vt:lpstr>
      <vt:lpstr>DengXian Light</vt:lpstr>
      <vt:lpstr>맑은 고딕</vt:lpstr>
      <vt:lpstr>ＭＳ Ｐゴシック</vt:lpstr>
      <vt:lpstr>新細明體</vt:lpstr>
      <vt:lpstr>宋体</vt:lpstr>
      <vt:lpstr>宋体</vt:lpstr>
      <vt:lpstr>Arial</vt:lpstr>
      <vt:lpstr>Calibri</vt:lpstr>
      <vt:lpstr>Helvetica Neue</vt:lpstr>
      <vt:lpstr>Monotype Sorts</vt:lpstr>
      <vt:lpstr>Open Sans</vt:lpstr>
      <vt:lpstr>Times New Roman</vt:lpstr>
      <vt:lpstr>Wingdings</vt:lpstr>
      <vt:lpstr>Wingdings 2</vt:lpstr>
      <vt:lpstr>Office Theme</vt:lpstr>
      <vt:lpstr>CSC 533: Privacy in the Digital Age (Fall 2020)  Lecture 25: Acoustic and Motion sensor based side-channels </vt:lpstr>
      <vt:lpstr>Goals for today</vt:lpstr>
      <vt:lpstr>Side Channels</vt:lpstr>
      <vt:lpstr>Acoustic Information in Typing </vt:lpstr>
      <vt:lpstr>“Key” Observation</vt:lpstr>
      <vt:lpstr>Overview</vt:lpstr>
      <vt:lpstr>Sound of a Keystroke</vt:lpstr>
      <vt:lpstr>Bi-Grams of Characters</vt:lpstr>
      <vt:lpstr>Spelling and Grammar</vt:lpstr>
      <vt:lpstr>Recovered Text</vt:lpstr>
      <vt:lpstr>Feedback-based Training</vt:lpstr>
      <vt:lpstr>Experiment: Single Keyboard</vt:lpstr>
      <vt:lpstr>Results for a Single Keyboard</vt:lpstr>
      <vt:lpstr>Experiment: Multiple Keyboards</vt:lpstr>
      <vt:lpstr>Results for Multiple Keyboards</vt:lpstr>
      <vt:lpstr>3D Printing</vt:lpstr>
      <vt:lpstr>3D Printing Principle</vt:lpstr>
      <vt:lpstr>3D Printer</vt:lpstr>
      <vt:lpstr>3D Printing Market</vt:lpstr>
      <vt:lpstr>3D Printing Application</vt:lpstr>
      <vt:lpstr>3D Printing Application</vt:lpstr>
      <vt:lpstr>Is 3D printing system safe from attack?</vt:lpstr>
      <vt:lpstr>Unobtrusive Side-channel Attack</vt:lpstr>
      <vt:lpstr>Side-channel Attack Principle</vt:lpstr>
      <vt:lpstr>Our proposed 3D Printer IP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Evaluation</vt:lpstr>
      <vt:lpstr>Smart voice assistants</vt:lpstr>
      <vt:lpstr>Inaudible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890</cp:revision>
  <cp:lastPrinted>2019-03-07T14:57:39Z</cp:lastPrinted>
  <dcterms:created xsi:type="dcterms:W3CDTF">2019-01-03T13:29:27Z</dcterms:created>
  <dcterms:modified xsi:type="dcterms:W3CDTF">2020-11-12T16:23:57Z</dcterms:modified>
</cp:coreProperties>
</file>